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6" r:id="rId2"/>
    <p:sldMasterId id="2147483680" r:id="rId3"/>
    <p:sldMasterId id="2147483685" r:id="rId4"/>
    <p:sldMasterId id="2147483699" r:id="rId5"/>
  </p:sldMasterIdLst>
  <p:notesMasterIdLst>
    <p:notesMasterId r:id="rId57"/>
  </p:notesMasterIdLst>
  <p:handoutMasterIdLst>
    <p:handoutMasterId r:id="rId58"/>
  </p:handoutMasterIdLst>
  <p:sldIdLst>
    <p:sldId id="413" r:id="rId6"/>
    <p:sldId id="302" r:id="rId7"/>
    <p:sldId id="415" r:id="rId8"/>
    <p:sldId id="343" r:id="rId9"/>
    <p:sldId id="408" r:id="rId10"/>
    <p:sldId id="409" r:id="rId11"/>
    <p:sldId id="410" r:id="rId12"/>
    <p:sldId id="411" r:id="rId13"/>
    <p:sldId id="412" r:id="rId14"/>
    <p:sldId id="364" r:id="rId15"/>
    <p:sldId id="397" r:id="rId16"/>
    <p:sldId id="365" r:id="rId17"/>
    <p:sldId id="367" r:id="rId18"/>
    <p:sldId id="366" r:id="rId19"/>
    <p:sldId id="398" r:id="rId20"/>
    <p:sldId id="399" r:id="rId21"/>
    <p:sldId id="369" r:id="rId22"/>
    <p:sldId id="370" r:id="rId23"/>
    <p:sldId id="401" r:id="rId24"/>
    <p:sldId id="402" r:id="rId25"/>
    <p:sldId id="371" r:id="rId26"/>
    <p:sldId id="403" r:id="rId27"/>
    <p:sldId id="372" r:id="rId28"/>
    <p:sldId id="375" r:id="rId29"/>
    <p:sldId id="404" r:id="rId30"/>
    <p:sldId id="373" r:id="rId31"/>
    <p:sldId id="374" r:id="rId32"/>
    <p:sldId id="376" r:id="rId33"/>
    <p:sldId id="377" r:id="rId34"/>
    <p:sldId id="378" r:id="rId35"/>
    <p:sldId id="406" r:id="rId36"/>
    <p:sldId id="405" r:id="rId37"/>
    <p:sldId id="379" r:id="rId38"/>
    <p:sldId id="395" r:id="rId39"/>
    <p:sldId id="380" r:id="rId40"/>
    <p:sldId id="381" r:id="rId41"/>
    <p:sldId id="382" r:id="rId42"/>
    <p:sldId id="383" r:id="rId43"/>
    <p:sldId id="396" r:id="rId44"/>
    <p:sldId id="384" r:id="rId45"/>
    <p:sldId id="385" r:id="rId46"/>
    <p:sldId id="394" r:id="rId47"/>
    <p:sldId id="386" r:id="rId48"/>
    <p:sldId id="390" r:id="rId49"/>
    <p:sldId id="391" r:id="rId50"/>
    <p:sldId id="387" r:id="rId51"/>
    <p:sldId id="388" r:id="rId52"/>
    <p:sldId id="256" r:id="rId53"/>
    <p:sldId id="392" r:id="rId54"/>
    <p:sldId id="393" r:id="rId55"/>
    <p:sldId id="263" r:id="rId5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13"/>
    <a:srgbClr val="190300"/>
    <a:srgbClr val="C70500"/>
    <a:srgbClr val="D7EFFF"/>
    <a:srgbClr val="FBEECD"/>
    <a:srgbClr val="CC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99D6-8AD5-F344-BADB-206C1B95A441}" v="2" dt="2021-07-30T07:19:29.02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16" autoAdjust="0"/>
    <p:restoredTop sz="86152"/>
  </p:normalViewPr>
  <p:slideViewPr>
    <p:cSldViewPr snapToGrid="0" snapToObjects="1">
      <p:cViewPr varScale="1">
        <p:scale>
          <a:sx n="112" d="100"/>
          <a:sy n="112" d="100"/>
        </p:scale>
        <p:origin x="17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CE5254A-FBCB-B444-AF72-FCFABD6B9A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C3220B-5B46-9841-98EC-DF5C6E90E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67DAF-59A7-5648-9346-451BAEB098C6}" type="datetimeFigureOut">
              <a:rPr lang="es-ES" smtClean="0"/>
              <a:t>13/1/25</a:t>
            </a:fld>
            <a:endParaRPr lang="es-ES"/>
          </a:p>
        </p:txBody>
      </p:sp>
      <p:sp>
        <p:nvSpPr>
          <p:cNvPr id="4" name="Marcador de pie de página 3">
            <a:extLst>
              <a:ext uri="{FF2B5EF4-FFF2-40B4-BE49-F238E27FC236}">
                <a16:creationId xmlns:a16="http://schemas.microsoft.com/office/drawing/2014/main" id="{48297E16-809F-A949-9AF0-120C7A751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2FF8AA-833A-2144-90FF-67A4ECDD5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86112-85CF-A846-AAA7-7FFEF9F44253}" type="slidenum">
              <a:rPr lang="es-ES" smtClean="0"/>
              <a:t>‹Nº›</a:t>
            </a:fld>
            <a:endParaRPr lang="es-ES"/>
          </a:p>
        </p:txBody>
      </p:sp>
    </p:spTree>
    <p:extLst>
      <p:ext uri="{BB962C8B-B14F-4D97-AF65-F5344CB8AC3E}">
        <p14:creationId xmlns:p14="http://schemas.microsoft.com/office/powerpoint/2010/main" val="257619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3AB20-4437-9340-9FF8-81347A87F1AD}" type="datetimeFigureOut">
              <a:rPr lang="es-ES" smtClean="0"/>
              <a:t>12/1/25</a:t>
            </a:fld>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1311A-5966-C54A-8A32-DB537D3CAD52}" type="slidenum">
              <a:rPr lang="es-ES" smtClean="0"/>
              <a:t>‹Nº›</a:t>
            </a:fld>
            <a:endParaRPr lang="es-ES"/>
          </a:p>
        </p:txBody>
      </p:sp>
    </p:spTree>
    <p:extLst>
      <p:ext uri="{BB962C8B-B14F-4D97-AF65-F5344CB8AC3E}">
        <p14:creationId xmlns:p14="http://schemas.microsoft.com/office/powerpoint/2010/main" val="219261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a:p>
            <a:r>
              <a:rPr lang="es-ES" dirty="0"/>
              <a:t> Este concepto guarda relación con que muchas métricas son sensibles a la distinta cobertura de cada una de las muestras, por lo que al azar se hace un </a:t>
            </a:r>
            <a:r>
              <a:rPr lang="es-ES" dirty="0" err="1"/>
              <a:t>submuestreo</a:t>
            </a:r>
            <a:r>
              <a:rPr lang="es-ES" dirty="0"/>
              <a:t> de conteos en las muestras. Para elegir el número a introducir nos podemos basar en un análisis de rarefacción hecho previamente. Es importante remarcar que si ponemos un número mayor al número de conteos o lecturas presentes en una muestra, esta muestra no se tendrá en cuenta en nuestro análisis, si no que será descartada por QIIME 2 por no cumplir el límite que estamos imponiendo para que se tenga en cuenta la lectura.</a:t>
            </a:r>
          </a:p>
          <a:p>
            <a:r>
              <a:rPr lang="es-ES" dirty="0"/>
              <a:t> </a:t>
            </a:r>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31</a:t>
            </a:fld>
            <a:endParaRPr lang="es-ES"/>
          </a:p>
        </p:txBody>
      </p:sp>
    </p:spTree>
    <p:extLst>
      <p:ext uri="{BB962C8B-B14F-4D97-AF65-F5344CB8AC3E}">
        <p14:creationId xmlns:p14="http://schemas.microsoft.com/office/powerpoint/2010/main" val="61861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44</a:t>
            </a:fld>
            <a:endParaRPr lang="es-ES"/>
          </a:p>
        </p:txBody>
      </p:sp>
    </p:spTree>
    <p:extLst>
      <p:ext uri="{BB962C8B-B14F-4D97-AF65-F5344CB8AC3E}">
        <p14:creationId xmlns:p14="http://schemas.microsoft.com/office/powerpoint/2010/main" val="2029893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r>
              <a:rPr lang="es-ES" dirty="0"/>
              <a:t>Si hay tiempo ir a las dos webs.</a:t>
            </a:r>
          </a:p>
        </p:txBody>
      </p:sp>
      <p:sp>
        <p:nvSpPr>
          <p:cNvPr id="4" name="Marcador de número de diapositiva 3"/>
          <p:cNvSpPr>
            <a:spLocks noGrp="1"/>
          </p:cNvSpPr>
          <p:nvPr>
            <p:ph type="sldNum" sz="quarter" idx="5"/>
          </p:nvPr>
        </p:nvSpPr>
        <p:spPr/>
        <p:txBody>
          <a:bodyPr/>
          <a:lstStyle/>
          <a:p>
            <a:fld id="{9941311A-5966-C54A-8A32-DB537D3CAD52}" type="slidenum">
              <a:rPr lang="es-ES" smtClean="0"/>
              <a:t>45</a:t>
            </a:fld>
            <a:endParaRPr lang="es-ES"/>
          </a:p>
        </p:txBody>
      </p:sp>
    </p:spTree>
    <p:extLst>
      <p:ext uri="{BB962C8B-B14F-4D97-AF65-F5344CB8AC3E}">
        <p14:creationId xmlns:p14="http://schemas.microsoft.com/office/powerpoint/2010/main" val="1456774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
        <p:nvSpPr>
          <p:cNvPr id="16" name="CuadroTexto 15">
            <a:extLst>
              <a:ext uri="{FF2B5EF4-FFF2-40B4-BE49-F238E27FC236}">
                <a16:creationId xmlns:a16="http://schemas.microsoft.com/office/drawing/2014/main" id="{E96E94D9-77ED-4844-97B3-F10D42E565D1}"/>
              </a:ext>
            </a:extLst>
          </p:cNvPr>
          <p:cNvSpPr txBox="1"/>
          <p:nvPr userDrawn="1"/>
        </p:nvSpPr>
        <p:spPr>
          <a:xfrm>
            <a:off x="329937" y="6202837"/>
            <a:ext cx="1259965" cy="307777"/>
          </a:xfrm>
          <a:prstGeom prst="rect">
            <a:avLst/>
          </a:prstGeom>
          <a:noFill/>
        </p:spPr>
        <p:txBody>
          <a:bodyPr wrap="square" rtlCol="0">
            <a:spAutoFit/>
          </a:bodyPr>
          <a:lstStyle/>
          <a:p>
            <a:pPr algn="l"/>
            <a:fld id="{98507C16-89E1-4D43-9171-A1CEEE7C010C}" type="datetime1">
              <a:rPr lang="es-ES" sz="1400" b="0" i="0" smtClean="0">
                <a:solidFill>
                  <a:schemeClr val="bg1"/>
                </a:solidFill>
                <a:latin typeface="Visuelt Pro" panose="020B0503040202040104" pitchFamily="34" charset="0"/>
                <a:cs typeface="Arial" panose="020B0604020202020204" pitchFamily="34" charset="0"/>
              </a:rPr>
              <a:t>12/1/25</a:t>
            </a:fld>
            <a:endParaRPr lang="es-ES" sz="1400" b="0" i="0" dirty="0">
              <a:solidFill>
                <a:schemeClr val="bg1"/>
              </a:solidFill>
              <a:latin typeface="Visuelt Pro" panose="020B0503040202040104" pitchFamily="34" charset="0"/>
              <a:cs typeface="Arial" panose="020B0604020202020204" pitchFamily="34" charset="0"/>
            </a:endParaRPr>
          </a:p>
        </p:txBody>
      </p:sp>
    </p:spTree>
    <p:extLst>
      <p:ext uri="{BB962C8B-B14F-4D97-AF65-F5344CB8AC3E}">
        <p14:creationId xmlns:p14="http://schemas.microsoft.com/office/powerpoint/2010/main" val="250751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202363436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E70B0647-F99D-B143-BF1B-E6F019E80AF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F0282295-E075-3B45-A0DF-E107D35A754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34" name="Título 1">
            <a:extLst>
              <a:ext uri="{FF2B5EF4-FFF2-40B4-BE49-F238E27FC236}">
                <a16:creationId xmlns:a16="http://schemas.microsoft.com/office/drawing/2014/main" id="{6F59C235-4023-1844-BD3D-81F0865B65FC}"/>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35" name="Marcador de texto 25">
            <a:extLst>
              <a:ext uri="{FF2B5EF4-FFF2-40B4-BE49-F238E27FC236}">
                <a16:creationId xmlns:a16="http://schemas.microsoft.com/office/drawing/2014/main" id="{9332EF15-D36E-F84A-9B5F-F02E7CE1DABA}"/>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36" name="Marcador de texto 25">
            <a:extLst>
              <a:ext uri="{FF2B5EF4-FFF2-40B4-BE49-F238E27FC236}">
                <a16:creationId xmlns:a16="http://schemas.microsoft.com/office/drawing/2014/main" id="{13AACC63-AB3C-0249-B052-AD1891D7FA5C}"/>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7" name="Marcador de texto 25">
            <a:extLst>
              <a:ext uri="{FF2B5EF4-FFF2-40B4-BE49-F238E27FC236}">
                <a16:creationId xmlns:a16="http://schemas.microsoft.com/office/drawing/2014/main" id="{C507ED2C-F0D6-D84B-9EBD-00E50E82B220}"/>
              </a:ext>
            </a:extLst>
          </p:cNvPr>
          <p:cNvSpPr>
            <a:spLocks noGrp="1"/>
          </p:cNvSpPr>
          <p:nvPr>
            <p:ph type="body" sz="quarter" idx="12" hasCustomPrompt="1"/>
          </p:nvPr>
        </p:nvSpPr>
        <p:spPr>
          <a:xfrm>
            <a:off x="257463" y="6399354"/>
            <a:ext cx="415935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DFAE4EA-7C1B-6D43-9344-8F84DFD4E46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59467295"/>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1A690B-B9EB-6D4F-9A68-33AE2EEE3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2897313D-C409-674E-8D7C-4BC767F8D450}"/>
              </a:ext>
            </a:extLst>
          </p:cNvPr>
          <p:cNvSpPr/>
          <p:nvPr userDrawn="1"/>
        </p:nvSpPr>
        <p:spPr>
          <a:xfrm>
            <a:off x="3437467" y="651934"/>
            <a:ext cx="5799666" cy="58081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D11D38E7-5D46-9C4F-BCAF-75F99180E380}"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31" name="Título 1">
            <a:extLst>
              <a:ext uri="{FF2B5EF4-FFF2-40B4-BE49-F238E27FC236}">
                <a16:creationId xmlns:a16="http://schemas.microsoft.com/office/drawing/2014/main" id="{19E1BAAE-8EE6-1F43-9E88-9DBE86F8F5CF}"/>
              </a:ext>
            </a:extLst>
          </p:cNvPr>
          <p:cNvSpPr>
            <a:spLocks noGrp="1"/>
          </p:cNvSpPr>
          <p:nvPr>
            <p:ph type="ctrTitle" hasCustomPrompt="1"/>
          </p:nvPr>
        </p:nvSpPr>
        <p:spPr>
          <a:xfrm>
            <a:off x="3869268" y="2633133"/>
            <a:ext cx="4893732" cy="2514600"/>
          </a:xfrm>
          <a:prstGeom prst="rect">
            <a:avLst/>
          </a:prstGeom>
        </p:spPr>
        <p:txBody>
          <a:bodyPr anchor="ctr" anchorCtr="0"/>
          <a:lstStyle>
            <a:lvl1pPr algn="ctr">
              <a:defRPr sz="180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20" name="Marcador de texto 25">
            <a:extLst>
              <a:ext uri="{FF2B5EF4-FFF2-40B4-BE49-F238E27FC236}">
                <a16:creationId xmlns:a16="http://schemas.microsoft.com/office/drawing/2014/main" id="{11D90907-CBE5-8548-BF18-2645596A87AF}"/>
              </a:ext>
            </a:extLst>
          </p:cNvPr>
          <p:cNvSpPr>
            <a:spLocks noGrp="1"/>
          </p:cNvSpPr>
          <p:nvPr>
            <p:ph type="body" sz="quarter" idx="10" hasCustomPrompt="1"/>
          </p:nvPr>
        </p:nvSpPr>
        <p:spPr>
          <a:xfrm>
            <a:off x="257464" y="894089"/>
            <a:ext cx="3033293"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786AB6B6-7055-DF4B-95E8-D3F4472844C1}"/>
              </a:ext>
            </a:extLst>
          </p:cNvPr>
          <p:cNvSpPr>
            <a:spLocks noGrp="1"/>
          </p:cNvSpPr>
          <p:nvPr>
            <p:ph type="body" sz="quarter" idx="11" hasCustomPrompt="1"/>
          </p:nvPr>
        </p:nvSpPr>
        <p:spPr>
          <a:xfrm>
            <a:off x="257464" y="306003"/>
            <a:ext cx="3078403"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22" name="Marcador de texto 25">
            <a:extLst>
              <a:ext uri="{FF2B5EF4-FFF2-40B4-BE49-F238E27FC236}">
                <a16:creationId xmlns:a16="http://schemas.microsoft.com/office/drawing/2014/main" id="{12E5F717-A1F3-BA4E-B751-CA002D046BFD}"/>
              </a:ext>
            </a:extLst>
          </p:cNvPr>
          <p:cNvSpPr>
            <a:spLocks noGrp="1"/>
          </p:cNvSpPr>
          <p:nvPr>
            <p:ph type="body" sz="quarter" idx="12" hasCustomPrompt="1"/>
          </p:nvPr>
        </p:nvSpPr>
        <p:spPr>
          <a:xfrm>
            <a:off x="257464" y="6399354"/>
            <a:ext cx="3033293"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sp>
        <p:nvSpPr>
          <p:cNvPr id="25"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869268"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pic>
        <p:nvPicPr>
          <p:cNvPr id="12" name="Imagen 11">
            <a:extLst>
              <a:ext uri="{FF2B5EF4-FFF2-40B4-BE49-F238E27FC236}">
                <a16:creationId xmlns:a16="http://schemas.microsoft.com/office/drawing/2014/main" id="{1667C917-DEA5-934D-B6A4-E3F089665EBE}"/>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6901679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E7096DB-F6AA-A246-A364-6C44BC1F093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54D3171-16E7-9946-9631-619D5A9FB1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A482A651-C82E-EE46-95DE-CECB16871C8E}"/>
              </a:ext>
            </a:extLst>
          </p:cNvPr>
          <p:cNvSpPr>
            <a:spLocks noGrp="1"/>
          </p:cNvSpPr>
          <p:nvPr>
            <p:ph type="dt" sz="half" idx="10"/>
          </p:nvPr>
        </p:nvSpPr>
        <p:spPr/>
        <p:txBody>
          <a:bodyPr/>
          <a:lstStyle/>
          <a:p>
            <a:fld id="{5F3F3DB4-D99A-F04B-A791-7C21FD5C874F}" type="datetimeFigureOut">
              <a:rPr lang="es-ES" smtClean="0"/>
              <a:t>12/1/25</a:t>
            </a:fld>
            <a:endParaRPr lang="es-ES"/>
          </a:p>
        </p:txBody>
      </p:sp>
      <p:sp>
        <p:nvSpPr>
          <p:cNvPr id="5" name="Marcador de pie de página 4">
            <a:extLst>
              <a:ext uri="{FF2B5EF4-FFF2-40B4-BE49-F238E27FC236}">
                <a16:creationId xmlns:a16="http://schemas.microsoft.com/office/drawing/2014/main" id="{A3116568-61F5-A041-8667-7E6E1119AEF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5D9088B-BE2D-2E43-9DD8-4BFE11DB5221}"/>
              </a:ext>
            </a:extLst>
          </p:cNvPr>
          <p:cNvSpPr>
            <a:spLocks noGrp="1"/>
          </p:cNvSpPr>
          <p:nvPr>
            <p:ph type="sldNum" sz="quarter" idx="12"/>
          </p:nvPr>
        </p:nvSpPr>
        <p:spPr/>
        <p:txBody>
          <a:bodyPr/>
          <a:lstStyle/>
          <a:p>
            <a:fld id="{19D454AB-1873-F046-9A9E-443DB9E4A885}" type="slidenum">
              <a:rPr lang="es-ES" smtClean="0"/>
              <a:t>‹Nº›</a:t>
            </a:fld>
            <a:endParaRPr lang="es-ES"/>
          </a:p>
        </p:txBody>
      </p:sp>
    </p:spTree>
    <p:extLst>
      <p:ext uri="{BB962C8B-B14F-4D97-AF65-F5344CB8AC3E}">
        <p14:creationId xmlns:p14="http://schemas.microsoft.com/office/powerpoint/2010/main" val="7181012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94128" y="-47065"/>
            <a:ext cx="6173196" cy="695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Título 1">
            <a:extLst>
              <a:ext uri="{FF2B5EF4-FFF2-40B4-BE49-F238E27FC236}">
                <a16:creationId xmlns:a16="http://schemas.microsoft.com/office/drawing/2014/main" id="{86FB673C-18EC-C947-B374-88F9D520CBE2}"/>
              </a:ext>
            </a:extLst>
          </p:cNvPr>
          <p:cNvSpPr txBox="1">
            <a:spLocks/>
          </p:cNvSpPr>
          <p:nvPr userDrawn="1"/>
        </p:nvSpPr>
        <p:spPr>
          <a:xfrm>
            <a:off x="6405396" y="412825"/>
            <a:ext cx="5464809" cy="173663"/>
          </a:xfrm>
          <a:prstGeom prst="rect">
            <a:avLst/>
          </a:prstGeom>
        </p:spPr>
        <p:txBody>
          <a:bodyPr anchor="b"/>
          <a:lstStyle>
            <a:lvl1pPr algn="ctr" defTabSz="914400" rtl="0" eaLnBrk="1" latinLnBrk="0" hangingPunct="1">
              <a:lnSpc>
                <a:spcPct val="90000"/>
              </a:lnSpc>
              <a:spcBef>
                <a:spcPct val="0"/>
              </a:spcBef>
              <a:buNone/>
              <a:defRPr sz="3700" kern="1200">
                <a:solidFill>
                  <a:schemeClr val="tx1"/>
                </a:solidFill>
                <a:latin typeface="+mj-lt"/>
                <a:ea typeface="+mj-ea"/>
                <a:cs typeface="+mj-cs"/>
              </a:defRPr>
            </a:lvl1pPr>
          </a:lstStyle>
          <a:p>
            <a:pPr algn="l"/>
            <a:r>
              <a:rPr lang="es-ES" sz="1200" b="0" i="0" dirty="0">
                <a:solidFill>
                  <a:schemeClr val="accent6"/>
                </a:solidFill>
                <a:latin typeface="Arial" panose="020B0604020202020204" pitchFamily="34" charset="0"/>
                <a:cs typeface="Arial" panose="020B0604020202020204" pitchFamily="34" charset="0"/>
              </a:rPr>
              <a:t>00. Título capítulo</a:t>
            </a:r>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775ED96C-8A7C-D448-A949-4DBCC0EB801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5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62" name="Marcador de texto 25">
            <a:extLst>
              <a:ext uri="{FF2B5EF4-FFF2-40B4-BE49-F238E27FC236}">
                <a16:creationId xmlns:a16="http://schemas.microsoft.com/office/drawing/2014/main" id="{7071F130-476B-F547-91B8-CC3DB646FAF6}"/>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63" name="Marcador de texto 25">
            <a:extLst>
              <a:ext uri="{FF2B5EF4-FFF2-40B4-BE49-F238E27FC236}">
                <a16:creationId xmlns:a16="http://schemas.microsoft.com/office/drawing/2014/main" id="{966C36CF-F134-D443-966D-C0FD80B7D93C}"/>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75"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76"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6" name="Imagen 15">
            <a:extLst>
              <a:ext uri="{FF2B5EF4-FFF2-40B4-BE49-F238E27FC236}">
                <a16:creationId xmlns:a16="http://schemas.microsoft.com/office/drawing/2014/main" id="{E21E2552-C813-F846-AEDA-3751F2FD5B3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757906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3889"/>
            <a:ext cx="60790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51ED7880-D15C-3944-8CCA-292490C09F89}"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chemeClr val="accent6"/>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1"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22" name="Marcador de texto 25">
            <a:extLst>
              <a:ext uri="{FF2B5EF4-FFF2-40B4-BE49-F238E27FC236}">
                <a16:creationId xmlns:a16="http://schemas.microsoft.com/office/drawing/2014/main" id="{7858CACE-248D-0542-9330-FD123F44383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3" name="Marcador de texto 25">
            <a:extLst>
              <a:ext uri="{FF2B5EF4-FFF2-40B4-BE49-F238E27FC236}">
                <a16:creationId xmlns:a16="http://schemas.microsoft.com/office/drawing/2014/main" id="{47602718-D3D1-754F-839A-F5A32281991F}"/>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4"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25"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6" name="Marcador de texto 25">
            <a:extLst>
              <a:ext uri="{FF2B5EF4-FFF2-40B4-BE49-F238E27FC236}">
                <a16:creationId xmlns:a16="http://schemas.microsoft.com/office/drawing/2014/main" id="{BD6CA84F-EEBF-1F43-BA6C-8C9BDF679FD5}"/>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4" name="Imagen 13">
            <a:extLst>
              <a:ext uri="{FF2B5EF4-FFF2-40B4-BE49-F238E27FC236}">
                <a16:creationId xmlns:a16="http://schemas.microsoft.com/office/drawing/2014/main" id="{ED60EF30-241A-3342-80AD-D10B53AC81A3}"/>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24654106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3F50DC-F75A-674C-A65B-9D93EA9133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287" y="0"/>
            <a:ext cx="5962713" cy="6858000"/>
          </a:xfrm>
          <a:prstGeom prst="rect">
            <a:avLst/>
          </a:prstGeom>
        </p:spPr>
      </p:pic>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9CD02AA0-914F-B249-A00E-369D1D4205E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10" name="Marcador de texto 6">
            <a:extLst>
              <a:ext uri="{FF2B5EF4-FFF2-40B4-BE49-F238E27FC236}">
                <a16:creationId xmlns:a16="http://schemas.microsoft.com/office/drawing/2014/main" id="{839E92D0-F74C-D24A-B9B5-A1E9A42049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7" name="Imagen 16">
            <a:extLst>
              <a:ext uri="{FF2B5EF4-FFF2-40B4-BE49-F238E27FC236}">
                <a16:creationId xmlns:a16="http://schemas.microsoft.com/office/drawing/2014/main" id="{65EEC487-2A86-6945-AA4B-CF4C2C115288}"/>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992348403"/>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530C3593-96E0-5B4D-87BC-EB7EB3CCA73E}"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D79F9DE1-B7ED-FB4C-8312-2BE5BFC035C0}"/>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5E237027-DC7E-9B43-BB10-850FCEC3C655}"/>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2" name="Marcador de texto 25">
            <a:extLst>
              <a:ext uri="{FF2B5EF4-FFF2-40B4-BE49-F238E27FC236}">
                <a16:creationId xmlns:a16="http://schemas.microsoft.com/office/drawing/2014/main" id="{56DB1BF4-82DE-2D46-95DF-90816C164790}"/>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5"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8"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3" name="Imagen 12">
            <a:extLst>
              <a:ext uri="{FF2B5EF4-FFF2-40B4-BE49-F238E27FC236}">
                <a16:creationId xmlns:a16="http://schemas.microsoft.com/office/drawing/2014/main" id="{2DFCC509-E98E-C347-B5BB-5ECC13E5FBF0}"/>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643006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14"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F01595CB-EB2D-7741-81D6-1C45679D1180}"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428A29B-8E68-B94F-B556-33F4E0C76941}"/>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9" name="Marcador de texto 25">
            <a:extLst>
              <a:ext uri="{FF2B5EF4-FFF2-40B4-BE49-F238E27FC236}">
                <a16:creationId xmlns:a16="http://schemas.microsoft.com/office/drawing/2014/main" id="{FB5CB3A2-882C-F642-917B-B21D108C05F7}"/>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0" name="Marcador de texto 25">
            <a:extLst>
              <a:ext uri="{FF2B5EF4-FFF2-40B4-BE49-F238E27FC236}">
                <a16:creationId xmlns:a16="http://schemas.microsoft.com/office/drawing/2014/main" id="{52B5DD65-30D1-4D42-9B0C-AD0B23430BA8}"/>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21"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22"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0" name="Imagen 9">
            <a:extLst>
              <a:ext uri="{FF2B5EF4-FFF2-40B4-BE49-F238E27FC236}">
                <a16:creationId xmlns:a16="http://schemas.microsoft.com/office/drawing/2014/main" id="{B6D35D45-7030-2D4B-84F8-52D62A9B5082}"/>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816358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27B1A6EA-CC82-214E-AC21-5C78BDE6CE27}"/>
              </a:ext>
            </a:extLst>
          </p:cNvPr>
          <p:cNvSpPr txBox="1"/>
          <p:nvPr userDrawn="1"/>
        </p:nvSpPr>
        <p:spPr>
          <a:xfrm>
            <a:off x="10915587" y="6399354"/>
            <a:ext cx="1056278" cy="276999"/>
          </a:xfrm>
          <a:prstGeom prst="rect">
            <a:avLst/>
          </a:prstGeom>
          <a:noFill/>
        </p:spPr>
        <p:txBody>
          <a:bodyPr wrap="square" rtlCol="0">
            <a:spAutoFit/>
          </a:bodyPr>
          <a:lstStyle/>
          <a:p>
            <a:pPr algn="r"/>
            <a:fld id="{80DF77F4-4D2F-BE49-8BF4-309589EFCC2D}"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10" name="Imagen 9">
            <a:extLst>
              <a:ext uri="{FF2B5EF4-FFF2-40B4-BE49-F238E27FC236}">
                <a16:creationId xmlns:a16="http://schemas.microsoft.com/office/drawing/2014/main" id="{DE0B3C2B-6A56-9B4B-BCC8-AE96AC0EF826}"/>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573872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725603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F661D2BD-CAB8-1245-A6F7-AC8245AA5FB3}"/>
              </a:ext>
            </a:extLst>
          </p:cNvPr>
          <p:cNvSpPr txBox="1"/>
          <p:nvPr userDrawn="1"/>
        </p:nvSpPr>
        <p:spPr>
          <a:xfrm>
            <a:off x="10915587" y="6399354"/>
            <a:ext cx="1056278" cy="276999"/>
          </a:xfrm>
          <a:prstGeom prst="rect">
            <a:avLst/>
          </a:prstGeom>
          <a:noFill/>
        </p:spPr>
        <p:txBody>
          <a:bodyPr wrap="square" rtlCol="0">
            <a:spAutoFit/>
          </a:bodyPr>
          <a:lstStyle/>
          <a:p>
            <a:pPr algn="r"/>
            <a:fld id="{114F1A5A-5DEC-524D-8958-4A86FCF8FC28}"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8" name="Imagen 7">
            <a:extLst>
              <a:ext uri="{FF2B5EF4-FFF2-40B4-BE49-F238E27FC236}">
                <a16:creationId xmlns:a16="http://schemas.microsoft.com/office/drawing/2014/main" id="{0CF5DE69-7F84-1C42-9C78-95952CBB2CD8}"/>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96008433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Diseño E">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48464435"/>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204347792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9001615"/>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7794091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951518309"/>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
        <p:nvSpPr>
          <p:cNvPr id="11" name="CuadroTexto 10">
            <a:extLst>
              <a:ext uri="{FF2B5EF4-FFF2-40B4-BE49-F238E27FC236}">
                <a16:creationId xmlns:a16="http://schemas.microsoft.com/office/drawing/2014/main" id="{BB7C310A-8378-204B-90CA-231BD0D04605}"/>
              </a:ext>
            </a:extLst>
          </p:cNvPr>
          <p:cNvSpPr txBox="1"/>
          <p:nvPr userDrawn="1"/>
        </p:nvSpPr>
        <p:spPr>
          <a:xfrm>
            <a:off x="10907121" y="6399354"/>
            <a:ext cx="1056278" cy="276999"/>
          </a:xfrm>
          <a:prstGeom prst="rect">
            <a:avLst/>
          </a:prstGeom>
          <a:noFill/>
        </p:spPr>
        <p:txBody>
          <a:bodyPr wrap="square" rtlCol="0">
            <a:spAutoFit/>
          </a:bodyPr>
          <a:lstStyle/>
          <a:p>
            <a:pPr algn="r"/>
            <a:fld id="{86B7BD8C-AC39-B444-ADFB-2BCC888CC73A}"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2" name="Marcador de texto 25">
            <a:extLst>
              <a:ext uri="{FF2B5EF4-FFF2-40B4-BE49-F238E27FC236}">
                <a16:creationId xmlns:a16="http://schemas.microsoft.com/office/drawing/2014/main" id="{21FF0CA2-4EAC-214E-B68A-3E2098B3D46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18F6060D-7439-1646-89FC-3BB88093D95D}"/>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15" name="Marcador de texto 72">
            <a:extLst>
              <a:ext uri="{FF2B5EF4-FFF2-40B4-BE49-F238E27FC236}">
                <a16:creationId xmlns:a16="http://schemas.microsoft.com/office/drawing/2014/main" id="{B36E819B-B0B5-1E42-AA60-3FAC99839969}"/>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6" name="Marcador de texto 72">
            <a:extLst>
              <a:ext uri="{FF2B5EF4-FFF2-40B4-BE49-F238E27FC236}">
                <a16:creationId xmlns:a16="http://schemas.microsoft.com/office/drawing/2014/main" id="{AE970B53-C2DA-7C41-A63E-932C24735282}"/>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7" name="Marcador de texto 25">
            <a:extLst>
              <a:ext uri="{FF2B5EF4-FFF2-40B4-BE49-F238E27FC236}">
                <a16:creationId xmlns:a16="http://schemas.microsoft.com/office/drawing/2014/main" id="{076B0727-BD79-384E-8DC7-DBAF1B2628CE}"/>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Tree>
    <p:extLst>
      <p:ext uri="{BB962C8B-B14F-4D97-AF65-F5344CB8AC3E}">
        <p14:creationId xmlns:p14="http://schemas.microsoft.com/office/powerpoint/2010/main" val="144705257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
        <p:nvSpPr>
          <p:cNvPr id="10" name="CuadroTexto 9">
            <a:extLst>
              <a:ext uri="{FF2B5EF4-FFF2-40B4-BE49-F238E27FC236}">
                <a16:creationId xmlns:a16="http://schemas.microsoft.com/office/drawing/2014/main" id="{7D58DC16-EC79-6440-A94E-67875825DDA3}"/>
              </a:ext>
            </a:extLst>
          </p:cNvPr>
          <p:cNvSpPr txBox="1"/>
          <p:nvPr userDrawn="1"/>
        </p:nvSpPr>
        <p:spPr>
          <a:xfrm>
            <a:off x="10907121" y="6399354"/>
            <a:ext cx="1056278" cy="276999"/>
          </a:xfrm>
          <a:prstGeom prst="rect">
            <a:avLst/>
          </a:prstGeom>
          <a:noFill/>
        </p:spPr>
        <p:txBody>
          <a:bodyPr wrap="square" rtlCol="0">
            <a:spAutoFit/>
          </a:bodyPr>
          <a:lstStyle/>
          <a:p>
            <a:pPr algn="r"/>
            <a:fld id="{C4D65852-7D58-CC4D-BD65-45526DB8C0C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34CA42C-4E50-2846-B4B3-FAA21F2D551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8" name="Marcador de texto 25">
            <a:extLst>
              <a:ext uri="{FF2B5EF4-FFF2-40B4-BE49-F238E27FC236}">
                <a16:creationId xmlns:a16="http://schemas.microsoft.com/office/drawing/2014/main" id="{4C4C77CA-E7C4-9444-AC8C-2DD9822001C9}"/>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522011134"/>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8" name="CuadroTexto 7">
            <a:extLst>
              <a:ext uri="{FF2B5EF4-FFF2-40B4-BE49-F238E27FC236}">
                <a16:creationId xmlns:a16="http://schemas.microsoft.com/office/drawing/2014/main" id="{19516FFB-140D-7F43-8F92-D678D3213C23}"/>
              </a:ext>
            </a:extLst>
          </p:cNvPr>
          <p:cNvSpPr txBox="1"/>
          <p:nvPr userDrawn="1"/>
        </p:nvSpPr>
        <p:spPr>
          <a:xfrm>
            <a:off x="10907121" y="6399354"/>
            <a:ext cx="1056278" cy="276999"/>
          </a:xfrm>
          <a:prstGeom prst="rect">
            <a:avLst/>
          </a:prstGeom>
          <a:noFill/>
        </p:spPr>
        <p:txBody>
          <a:bodyPr wrap="square" rtlCol="0">
            <a:spAutoFit/>
          </a:bodyPr>
          <a:lstStyle/>
          <a:p>
            <a:pPr algn="r"/>
            <a:fld id="{BE2259C4-CD4B-2046-B015-723CB0297D2E}"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AC0AA867-10A7-7D46-BF36-E4FF1D09807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1" name="Marcador de texto 25">
            <a:extLst>
              <a:ext uri="{FF2B5EF4-FFF2-40B4-BE49-F238E27FC236}">
                <a16:creationId xmlns:a16="http://schemas.microsoft.com/office/drawing/2014/main" id="{E8BC292C-9D62-CF4E-912D-573826214E8E}"/>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0C50A9C2-B17E-7B4C-86D3-D8EE0654C9CB}"/>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2059587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1077095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17382A-8AAA-CB48-A11C-E5B5301F0D34}"/>
              </a:ext>
            </a:extLst>
          </p:cNvPr>
          <p:cNvPicPr>
            <a:picLocks noChangeAspect="1"/>
          </p:cNvPicPr>
          <p:nvPr userDrawn="1"/>
        </p:nvPicPr>
        <p:blipFill>
          <a:blip r:embed="rId2"/>
          <a:stretch>
            <a:fillRect/>
          </a:stretch>
        </p:blipFill>
        <p:spPr>
          <a:xfrm>
            <a:off x="0" y="12609"/>
            <a:ext cx="12169585" cy="6845391"/>
          </a:xfrm>
          <a:prstGeom prst="rect">
            <a:avLst/>
          </a:prstGeom>
        </p:spPr>
      </p:pic>
      <p:sp>
        <p:nvSpPr>
          <p:cNvPr id="18" name="Marcador de texto 13">
            <a:extLst>
              <a:ext uri="{FF2B5EF4-FFF2-40B4-BE49-F238E27FC236}">
                <a16:creationId xmlns:a16="http://schemas.microsoft.com/office/drawing/2014/main" id="{39E87D53-8499-8044-B22E-74D4F5622140}"/>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9" name="Marcador de texto 13">
            <a:extLst>
              <a:ext uri="{FF2B5EF4-FFF2-40B4-BE49-F238E27FC236}">
                <a16:creationId xmlns:a16="http://schemas.microsoft.com/office/drawing/2014/main" id="{4CD4E9A0-39A8-774F-8E5D-965329C429B5}"/>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6" name="Marcador de texto 25">
            <a:extLst>
              <a:ext uri="{FF2B5EF4-FFF2-40B4-BE49-F238E27FC236}">
                <a16:creationId xmlns:a16="http://schemas.microsoft.com/office/drawing/2014/main" id="{776F372C-FA44-BC4A-802E-1F501B309279}"/>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8737176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3723719050"/>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21932738"/>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56416644"/>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122223045"/>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6EBC75A-9B7A-B54E-85DF-B79AF25D84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CuadroTexto 15">
            <a:extLst>
              <a:ext uri="{FF2B5EF4-FFF2-40B4-BE49-F238E27FC236}">
                <a16:creationId xmlns:a16="http://schemas.microsoft.com/office/drawing/2014/main" id="{87EDF925-D83E-B04E-B5F9-5E5F42ED1EF9}"/>
              </a:ext>
            </a:extLst>
          </p:cNvPr>
          <p:cNvSpPr txBox="1"/>
          <p:nvPr userDrawn="1"/>
        </p:nvSpPr>
        <p:spPr>
          <a:xfrm>
            <a:off x="10915587" y="6399354"/>
            <a:ext cx="1056278" cy="276999"/>
          </a:xfrm>
          <a:prstGeom prst="rect">
            <a:avLst/>
          </a:prstGeom>
          <a:noFill/>
        </p:spPr>
        <p:txBody>
          <a:bodyPr wrap="square" rtlCol="0">
            <a:spAutoFit/>
          </a:bodyPr>
          <a:lstStyle/>
          <a:p>
            <a:pPr algn="r"/>
            <a:fld id="{8778311B-4D4E-1F47-916B-BE429DFEDB89}"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0" name="Título 1">
            <a:extLst>
              <a:ext uri="{FF2B5EF4-FFF2-40B4-BE49-F238E27FC236}">
                <a16:creationId xmlns:a16="http://schemas.microsoft.com/office/drawing/2014/main" id="{0C7BAFB5-0C3A-1442-A5F8-7E6F75E3487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Arial" panose="020B0604020202020204" pitchFamily="34" charset="0"/>
                <a:cs typeface="Arial" panose="020B06040202020202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Marcador de texto 25">
            <a:extLst>
              <a:ext uri="{FF2B5EF4-FFF2-40B4-BE49-F238E27FC236}">
                <a16:creationId xmlns:a16="http://schemas.microsoft.com/office/drawing/2014/main" id="{4D65E536-901D-004C-A655-0B89E3C73F72}"/>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2" name="Marcador de texto 25">
            <a:extLst>
              <a:ext uri="{FF2B5EF4-FFF2-40B4-BE49-F238E27FC236}">
                <a16:creationId xmlns:a16="http://schemas.microsoft.com/office/drawing/2014/main" id="{473DFD97-5404-A343-A081-6506159B58C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1"/>
                </a:solidFill>
              </a:defRPr>
            </a:lvl1pPr>
          </a:lstStyle>
          <a:p>
            <a:r>
              <a:rPr lang="es-ES" dirty="0"/>
              <a:t>00. Título capítulo</a:t>
            </a:r>
          </a:p>
        </p:txBody>
      </p:sp>
      <p:sp>
        <p:nvSpPr>
          <p:cNvPr id="23" name="Marcador de texto 25">
            <a:extLst>
              <a:ext uri="{FF2B5EF4-FFF2-40B4-BE49-F238E27FC236}">
                <a16:creationId xmlns:a16="http://schemas.microsoft.com/office/drawing/2014/main" id="{3D52AA22-C61D-7041-9072-B6901BA935F7}"/>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0E322B15-8164-CE48-95D2-5BCAC33B528C}"/>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4771102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4.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slideLayout" Target="../slideLayouts/slideLayout27.xml"/><Relationship Id="rId1" Type="http://schemas.openxmlformats.org/officeDocument/2006/relationships/slideLayout" Target="../slideLayouts/slideLayout26.xml"/><Relationship Id="rId5" Type="http://schemas.openxmlformats.org/officeDocument/2006/relationships/image" Target="../media/image3.pn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52385"/>
      </p:ext>
    </p:extLst>
  </p:cSld>
  <p:clrMap bg1="lt1" tx1="dk1" bg2="lt2" tx2="dk2" accent1="accent1" accent2="accent2" accent3="accent3" accent4="accent4" accent5="accent5" accent6="accent6" hlink="hlink" folHlink="folHlink"/>
  <p:sldLayoutIdLst>
    <p:sldLayoutId id="2147483654" r:id="rId1"/>
    <p:sldLayoutId id="2147483694" r:id="rId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0747F716-090E-B946-B4CB-5827382B29E0}"/>
              </a:ext>
            </a:extLst>
          </p:cNvPr>
          <p:cNvSpPr txBox="1">
            <a:spLocks/>
          </p:cNvSpPr>
          <p:nvPr userDrawn="1"/>
        </p:nvSpPr>
        <p:spPr>
          <a:xfrm>
            <a:off x="8752475" y="6476458"/>
            <a:ext cx="3139920" cy="151732"/>
          </a:xfrm>
          <a:prstGeom prst="rect">
            <a:avLst/>
          </a:prstGeom>
        </p:spPr>
        <p:txBody>
          <a:bodyPr wrap="square" lIns="0" tIns="0" rIns="0" bIns="0"/>
          <a:lstStyle>
            <a:lvl1pPr marL="0" indent="0" algn="r" defTabSz="914400" rtl="0" eaLnBrk="1" latinLnBrk="0" hangingPunct="1">
              <a:lnSpc>
                <a:spcPct val="100000"/>
              </a:lnSpc>
              <a:spcBef>
                <a:spcPts val="0"/>
              </a:spcBef>
              <a:buFontTx/>
              <a:buNone/>
              <a:defRPr sz="1200" b="1" i="0" kern="1200" spc="0" baseline="0">
                <a:solidFill>
                  <a:schemeClr val="accent4"/>
                </a:solidFill>
                <a:latin typeface="FS Pimlico" panose="0200050606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14" name="CuadroTexto 13">
            <a:extLst>
              <a:ext uri="{FF2B5EF4-FFF2-40B4-BE49-F238E27FC236}">
                <a16:creationId xmlns:a16="http://schemas.microsoft.com/office/drawing/2014/main" id="{30ECEC12-63F7-EE49-8F2F-F20D400E7432}"/>
              </a:ext>
            </a:extLst>
          </p:cNvPr>
          <p:cNvSpPr txBox="1"/>
          <p:nvPr userDrawn="1"/>
        </p:nvSpPr>
        <p:spPr>
          <a:xfrm>
            <a:off x="10915587" y="6399354"/>
            <a:ext cx="1056278" cy="276999"/>
          </a:xfrm>
          <a:prstGeom prst="rect">
            <a:avLst/>
          </a:prstGeom>
          <a:noFill/>
        </p:spPr>
        <p:txBody>
          <a:bodyPr wrap="square" rtlCol="0">
            <a:spAutoFit/>
          </a:bodyPr>
          <a:lstStyle/>
          <a:p>
            <a:pPr algn="r"/>
            <a:fld id="{536E1CEB-2839-3B40-8977-39DC6F2447A7}"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5" name="Imagen 4">
            <a:extLst>
              <a:ext uri="{FF2B5EF4-FFF2-40B4-BE49-F238E27FC236}">
                <a16:creationId xmlns:a16="http://schemas.microsoft.com/office/drawing/2014/main" id="{054D6626-89B3-4C4C-8784-DAC496715A14}"/>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61965241"/>
      </p:ext>
    </p:extLst>
  </p:cSld>
  <p:clrMap bg1="lt1" tx1="dk1" bg2="lt2" tx2="dk2" accent1="accent1" accent2="accent2" accent3="accent3" accent4="accent4" accent5="accent5" accent6="accent6" hlink="hlink" folHlink="folHlink"/>
  <p:sldLayoutIdLst>
    <p:sldLayoutId id="2147483679" r:id="rId1"/>
    <p:sldLayoutId id="2147483658" r:id="rId2"/>
    <p:sldLayoutId id="214748372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750681"/>
      </p:ext>
    </p:extLst>
  </p:cSld>
  <p:clrMap bg1="lt1" tx1="dk1" bg2="lt2" tx2="dk2" accent1="accent1" accent2="accent2" accent3="accent3" accent4="accent4" accent5="accent5" accent6="accent6" hlink="hlink" folHlink="folHlink"/>
  <p:sldLayoutIdLst>
    <p:sldLayoutId id="2147483660" r:id="rId1"/>
    <p:sldLayoutId id="2147483681" r:id="rId2"/>
    <p:sldLayoutId id="2147483686" r:id="rId3"/>
    <p:sldLayoutId id="2147483687" r:id="rId4"/>
    <p:sldLayoutId id="2147483714" r:id="rId5"/>
    <p:sldLayoutId id="2147483682" r:id="rId6"/>
    <p:sldLayoutId id="2147483693" r:id="rId7"/>
    <p:sldLayoutId id="2147483724" r:id="rId8"/>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6684"/>
      </p:ext>
    </p:extLst>
  </p:cSld>
  <p:clrMap bg1="lt1" tx1="dk1" bg2="lt2" tx2="dk2" accent1="accent1" accent2="accent2" accent3="accent3" accent4="accent4" accent5="accent5" accent6="accent6" hlink="hlink" folHlink="folHlink"/>
  <p:sldLayoutIdLst>
    <p:sldLayoutId id="2147483688" r:id="rId1"/>
    <p:sldLayoutId id="2147483702" r:id="rId2"/>
    <p:sldLayoutId id="2147483703" r:id="rId3"/>
    <p:sldLayoutId id="2147483704" r:id="rId4"/>
    <p:sldLayoutId id="2147483705" r:id="rId5"/>
    <p:sldLayoutId id="2147483715" r:id="rId6"/>
    <p:sldLayoutId id="2147483716" r:id="rId7"/>
    <p:sldLayoutId id="2147483718" r:id="rId8"/>
    <p:sldLayoutId id="2147483719" r:id="rId9"/>
    <p:sldLayoutId id="2147483720" r:id="rId10"/>
    <p:sldLayoutId id="2147483721" r:id="rId11"/>
    <p:sldLayoutId id="2147483722"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BBFDA9-87ED-7D4D-9C52-65C40195819F}"/>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9325419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10.xml"/><Relationship Id="rId5" Type="http://schemas.openxmlformats.org/officeDocument/2006/relationships/image" Target="../media/image18.tiff"/><Relationship Id="rId4" Type="http://schemas.openxmlformats.org/officeDocument/2006/relationships/image" Target="../media/image1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es.wikipedia.org/wiki/Ecolog%C3%ADa" TargetMode="Externa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00.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hyperlink" Target="http://www.microbesonline.org/fasttree/" TargetMode="Externa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911E35-1556-9C46-AA83-C01215B09DED}"/>
              </a:ext>
            </a:extLst>
          </p:cNvPr>
          <p:cNvSpPr txBox="1"/>
          <p:nvPr/>
        </p:nvSpPr>
        <p:spPr>
          <a:xfrm>
            <a:off x="5950478" y="4774872"/>
            <a:ext cx="4269117" cy="646331"/>
          </a:xfrm>
          <a:prstGeom prst="rect">
            <a:avLst/>
          </a:prstGeom>
          <a:noFill/>
        </p:spPr>
        <p:txBody>
          <a:bodyPr wrap="none" rtlCol="0">
            <a:spAutoFit/>
          </a:bodyPr>
          <a:lstStyle/>
          <a:p>
            <a:r>
              <a:rPr lang="es-ES" dirty="0">
                <a:latin typeface="Apex New"/>
                <a:ea typeface="+mj-ea"/>
                <a:cs typeface="+mj-cs"/>
              </a:rPr>
              <a:t>Dra. María </a:t>
            </a:r>
            <a:r>
              <a:rPr lang="es-ES" dirty="0" err="1">
                <a:latin typeface="Apex New"/>
                <a:ea typeface="+mj-ea"/>
                <a:cs typeface="+mj-cs"/>
              </a:rPr>
              <a:t>Lairón</a:t>
            </a:r>
            <a:r>
              <a:rPr lang="es-ES" dirty="0">
                <a:latin typeface="Apex New"/>
                <a:ea typeface="+mj-ea"/>
                <a:cs typeface="+mj-cs"/>
              </a:rPr>
              <a:t> Peris</a:t>
            </a:r>
          </a:p>
          <a:p>
            <a:r>
              <a:rPr lang="es-ES" dirty="0" err="1">
                <a:latin typeface="Apex New"/>
                <a:ea typeface="+mj-ea"/>
                <a:cs typeface="+mj-cs"/>
              </a:rPr>
              <a:t>maria.lairon@professor.universidadviu.com</a:t>
            </a:r>
            <a:endParaRPr lang="es-ES" dirty="0">
              <a:latin typeface="Apex New"/>
              <a:ea typeface="+mj-ea"/>
              <a:cs typeface="+mj-cs"/>
            </a:endParaRPr>
          </a:p>
        </p:txBody>
      </p:sp>
      <p:sp>
        <p:nvSpPr>
          <p:cNvPr id="8" name="Marcador de texto 1">
            <a:extLst>
              <a:ext uri="{FF2B5EF4-FFF2-40B4-BE49-F238E27FC236}">
                <a16:creationId xmlns:a16="http://schemas.microsoft.com/office/drawing/2014/main" id="{F5F6069F-BB47-E34D-A889-C63883D402D3}"/>
              </a:ext>
            </a:extLst>
          </p:cNvPr>
          <p:cNvSpPr>
            <a:spLocks noGrp="1"/>
          </p:cNvSpPr>
          <p:nvPr>
            <p:ph type="body" sz="quarter" idx="10"/>
          </p:nvPr>
        </p:nvSpPr>
        <p:spPr>
          <a:xfrm>
            <a:off x="446893" y="325097"/>
            <a:ext cx="11007170" cy="902393"/>
          </a:xfrm>
        </p:spPr>
        <p:txBody>
          <a:bodyPr/>
          <a:lstStyle/>
          <a:p>
            <a:r>
              <a:rPr lang="es-ES" sz="4800" dirty="0"/>
              <a:t>Máster en Bioinformática</a:t>
            </a:r>
          </a:p>
        </p:txBody>
      </p:sp>
      <p:sp>
        <p:nvSpPr>
          <p:cNvPr id="11" name="Marcador de texto 2">
            <a:extLst>
              <a:ext uri="{FF2B5EF4-FFF2-40B4-BE49-F238E27FC236}">
                <a16:creationId xmlns:a16="http://schemas.microsoft.com/office/drawing/2014/main" id="{1A0F4B86-AE2F-3948-8993-7AFE7A762CE5}"/>
              </a:ext>
            </a:extLst>
          </p:cNvPr>
          <p:cNvSpPr>
            <a:spLocks noGrp="1"/>
          </p:cNvSpPr>
          <p:nvPr>
            <p:ph type="body" sz="quarter" idx="11"/>
          </p:nvPr>
        </p:nvSpPr>
        <p:spPr>
          <a:xfrm>
            <a:off x="350794" y="1306974"/>
            <a:ext cx="11490411" cy="563602"/>
          </a:xfrm>
        </p:spPr>
        <p:txBody>
          <a:bodyPr/>
          <a:lstStyle/>
          <a:p>
            <a:r>
              <a:rPr lang="es-ES_tradnl" b="1" dirty="0"/>
              <a:t> </a:t>
            </a:r>
            <a:endParaRPr lang="es-ES" dirty="0"/>
          </a:p>
          <a:p>
            <a:r>
              <a:rPr lang="es-ES" b="1" dirty="0"/>
              <a:t> Análisis de datos </a:t>
            </a:r>
            <a:r>
              <a:rPr lang="es-ES" b="1" dirty="0" err="1"/>
              <a:t>ómicos</a:t>
            </a:r>
            <a:r>
              <a:rPr lang="es-ES" b="1" dirty="0"/>
              <a:t> para poblaciones</a:t>
            </a:r>
            <a:endParaRPr lang="es-ES" dirty="0"/>
          </a:p>
        </p:txBody>
      </p:sp>
      <p:sp>
        <p:nvSpPr>
          <p:cNvPr id="12" name="Marcador de texto 2">
            <a:extLst>
              <a:ext uri="{FF2B5EF4-FFF2-40B4-BE49-F238E27FC236}">
                <a16:creationId xmlns:a16="http://schemas.microsoft.com/office/drawing/2014/main" id="{C6CD89A9-538F-A841-AA70-63BC030F6B98}"/>
              </a:ext>
            </a:extLst>
          </p:cNvPr>
          <p:cNvSpPr txBox="1">
            <a:spLocks/>
          </p:cNvSpPr>
          <p:nvPr/>
        </p:nvSpPr>
        <p:spPr>
          <a:xfrm>
            <a:off x="446893" y="2415023"/>
            <a:ext cx="3256828" cy="563602"/>
          </a:xfrm>
          <a:prstGeom prst="rect">
            <a:avLst/>
          </a:prstGeom>
        </p:spPr>
        <p:txBody>
          <a:bodyPr wrap="square" lIns="0" tIns="0" rIns="0" bIns="0"/>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Curso académico 2024-25</a:t>
            </a:r>
          </a:p>
        </p:txBody>
      </p:sp>
    </p:spTree>
    <p:extLst>
      <p:ext uri="{BB962C8B-B14F-4D97-AF65-F5344CB8AC3E}">
        <p14:creationId xmlns:p14="http://schemas.microsoft.com/office/powerpoint/2010/main" val="39793357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Análisis e interpretación biológica de resultados, principales herramientas de análisis </a:t>
            </a:r>
            <a:r>
              <a:rPr lang="es-ES" b="1" dirty="0" err="1"/>
              <a:t>bioestadístico</a:t>
            </a:r>
            <a:endParaRPr lang="es-ES" sz="20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3970318"/>
          </a:xfrm>
          <a:prstGeom prst="rect">
            <a:avLst/>
          </a:prstGeom>
        </p:spPr>
        <p:txBody>
          <a:bodyPr wrap="square">
            <a:spAutoFit/>
          </a:bodyPr>
          <a:lstStyle/>
          <a:p>
            <a:r>
              <a:rPr lang="es-ES" dirty="0"/>
              <a:t>Una vez obtenidos los datos de los perfiles de los 16S en distintos formatos, </a:t>
            </a:r>
            <a:r>
              <a:rPr lang="es-ES" b="1" dirty="0">
                <a:solidFill>
                  <a:schemeClr val="bg2"/>
                </a:solidFill>
              </a:rPr>
              <a:t>ETAPAS FINALES CON CÁLCULOS ESTADÍSTICOS PERSONALIZADOS </a:t>
            </a:r>
            <a:r>
              <a:rPr lang="es-ES" dirty="0"/>
              <a:t>-&gt; Diversidad de herramientas y paquetes</a:t>
            </a:r>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4DD455D4-8A84-1B41-A1B7-E4D4142E1DB1}"/>
              </a:ext>
            </a:extLst>
          </p:cNvPr>
          <p:cNvPicPr>
            <a:picLocks noChangeAspect="1"/>
          </p:cNvPicPr>
          <p:nvPr/>
        </p:nvPicPr>
        <p:blipFill>
          <a:blip r:embed="rId2"/>
          <a:stretch>
            <a:fillRect/>
          </a:stretch>
        </p:blipFill>
        <p:spPr>
          <a:xfrm>
            <a:off x="684380" y="3708141"/>
            <a:ext cx="4624920" cy="1573655"/>
          </a:xfrm>
          <a:prstGeom prst="rect">
            <a:avLst/>
          </a:prstGeom>
        </p:spPr>
      </p:pic>
      <p:sp>
        <p:nvSpPr>
          <p:cNvPr id="4" name="Rectángulo 3">
            <a:extLst>
              <a:ext uri="{FF2B5EF4-FFF2-40B4-BE49-F238E27FC236}">
                <a16:creationId xmlns:a16="http://schemas.microsoft.com/office/drawing/2014/main" id="{F956675F-CDAB-7F42-9643-FD15772387BE}"/>
              </a:ext>
            </a:extLst>
          </p:cNvPr>
          <p:cNvSpPr/>
          <p:nvPr/>
        </p:nvSpPr>
        <p:spPr>
          <a:xfrm>
            <a:off x="1454886" y="2917789"/>
            <a:ext cx="3267015" cy="646331"/>
          </a:xfrm>
          <a:prstGeom prst="rect">
            <a:avLst/>
          </a:prstGeom>
        </p:spPr>
        <p:txBody>
          <a:bodyPr wrap="square">
            <a:spAutoFit/>
          </a:bodyPr>
          <a:lstStyle/>
          <a:p>
            <a:r>
              <a:rPr lang="es-ES" dirty="0"/>
              <a:t>Paso de formatos como .</a:t>
            </a:r>
            <a:r>
              <a:rPr lang="es-ES" dirty="0" err="1"/>
              <a:t>csv</a:t>
            </a:r>
            <a:r>
              <a:rPr lang="es-ES" dirty="0"/>
              <a:t>, </a:t>
            </a:r>
            <a:r>
              <a:rPr lang="es-ES" dirty="0" err="1"/>
              <a:t>mothur</a:t>
            </a:r>
            <a:r>
              <a:rPr lang="es-ES" dirty="0"/>
              <a:t> o .</a:t>
            </a:r>
            <a:r>
              <a:rPr lang="es-ES" dirty="0" err="1"/>
              <a:t>biom</a:t>
            </a:r>
            <a:r>
              <a:rPr lang="es-ES" dirty="0"/>
              <a:t> con los </a:t>
            </a:r>
            <a:r>
              <a:rPr lang="es-ES" dirty="0" err="1"/>
              <a:t>OTUs</a:t>
            </a:r>
            <a:r>
              <a:rPr lang="es-ES" dirty="0"/>
              <a:t>.</a:t>
            </a:r>
          </a:p>
        </p:txBody>
      </p:sp>
      <p:sp>
        <p:nvSpPr>
          <p:cNvPr id="7" name="Rectángulo 6">
            <a:extLst>
              <a:ext uri="{FF2B5EF4-FFF2-40B4-BE49-F238E27FC236}">
                <a16:creationId xmlns:a16="http://schemas.microsoft.com/office/drawing/2014/main" id="{F79DB037-F59A-6A41-9B7F-7F9BF4632EF9}"/>
              </a:ext>
            </a:extLst>
          </p:cNvPr>
          <p:cNvSpPr/>
          <p:nvPr/>
        </p:nvSpPr>
        <p:spPr>
          <a:xfrm>
            <a:off x="7259395" y="2965901"/>
            <a:ext cx="3068827" cy="923330"/>
          </a:xfrm>
          <a:prstGeom prst="rect">
            <a:avLst/>
          </a:prstGeom>
        </p:spPr>
        <p:txBody>
          <a:bodyPr wrap="square">
            <a:spAutoFit/>
          </a:bodyPr>
          <a:lstStyle/>
          <a:p>
            <a:r>
              <a:rPr lang="es-ES" dirty="0"/>
              <a:t>Cálculos de índices de diversidad y distintas gráficas</a:t>
            </a:r>
          </a:p>
        </p:txBody>
      </p:sp>
      <p:pic>
        <p:nvPicPr>
          <p:cNvPr id="8" name="Imagen 7">
            <a:extLst>
              <a:ext uri="{FF2B5EF4-FFF2-40B4-BE49-F238E27FC236}">
                <a16:creationId xmlns:a16="http://schemas.microsoft.com/office/drawing/2014/main" id="{6048CC34-8484-974D-ADA3-E15B83CE2FA2}"/>
              </a:ext>
            </a:extLst>
          </p:cNvPr>
          <p:cNvPicPr>
            <a:picLocks noChangeAspect="1"/>
          </p:cNvPicPr>
          <p:nvPr/>
        </p:nvPicPr>
        <p:blipFill>
          <a:blip r:embed="rId3"/>
          <a:stretch>
            <a:fillRect/>
          </a:stretch>
        </p:blipFill>
        <p:spPr>
          <a:xfrm>
            <a:off x="6273241" y="3888779"/>
            <a:ext cx="2763188" cy="1639073"/>
          </a:xfrm>
          <a:prstGeom prst="rect">
            <a:avLst/>
          </a:prstGeom>
        </p:spPr>
      </p:pic>
      <p:pic>
        <p:nvPicPr>
          <p:cNvPr id="10" name="Imagen 9">
            <a:extLst>
              <a:ext uri="{FF2B5EF4-FFF2-40B4-BE49-F238E27FC236}">
                <a16:creationId xmlns:a16="http://schemas.microsoft.com/office/drawing/2014/main" id="{82D7455C-F615-3346-9F09-F8F195357AC2}"/>
              </a:ext>
            </a:extLst>
          </p:cNvPr>
          <p:cNvPicPr>
            <a:picLocks noChangeAspect="1"/>
          </p:cNvPicPr>
          <p:nvPr/>
        </p:nvPicPr>
        <p:blipFill>
          <a:blip r:embed="rId4"/>
          <a:stretch>
            <a:fillRect/>
          </a:stretch>
        </p:blipFill>
        <p:spPr>
          <a:xfrm>
            <a:off x="307686" y="5319430"/>
            <a:ext cx="5001614" cy="901137"/>
          </a:xfrm>
          <a:prstGeom prst="rect">
            <a:avLst/>
          </a:prstGeom>
        </p:spPr>
      </p:pic>
      <p:pic>
        <p:nvPicPr>
          <p:cNvPr id="11" name="Imagen 10">
            <a:extLst>
              <a:ext uri="{FF2B5EF4-FFF2-40B4-BE49-F238E27FC236}">
                <a16:creationId xmlns:a16="http://schemas.microsoft.com/office/drawing/2014/main" id="{23B8C3D0-E16B-C642-94CB-08A6B6B56B9F}"/>
              </a:ext>
            </a:extLst>
          </p:cNvPr>
          <p:cNvPicPr>
            <a:picLocks noChangeAspect="1"/>
          </p:cNvPicPr>
          <p:nvPr/>
        </p:nvPicPr>
        <p:blipFill>
          <a:blip r:embed="rId5"/>
          <a:stretch>
            <a:fillRect/>
          </a:stretch>
        </p:blipFill>
        <p:spPr>
          <a:xfrm>
            <a:off x="9412981" y="3649236"/>
            <a:ext cx="2121974" cy="2016892"/>
          </a:xfrm>
          <a:prstGeom prst="rect">
            <a:avLst/>
          </a:prstGeom>
        </p:spPr>
      </p:pic>
      <p:sp>
        <p:nvSpPr>
          <p:cNvPr id="12" name="Rectángulo 11">
            <a:extLst>
              <a:ext uri="{FF2B5EF4-FFF2-40B4-BE49-F238E27FC236}">
                <a16:creationId xmlns:a16="http://schemas.microsoft.com/office/drawing/2014/main" id="{88D5C62D-38F3-CF40-9DBE-0EDB7B816BF8}"/>
              </a:ext>
            </a:extLst>
          </p:cNvPr>
          <p:cNvSpPr/>
          <p:nvPr/>
        </p:nvSpPr>
        <p:spPr>
          <a:xfrm>
            <a:off x="9416179" y="5633720"/>
            <a:ext cx="2454518" cy="369332"/>
          </a:xfrm>
          <a:prstGeom prst="rect">
            <a:avLst/>
          </a:prstGeom>
        </p:spPr>
        <p:txBody>
          <a:bodyPr wrap="none">
            <a:spAutoFit/>
          </a:bodyPr>
          <a:lstStyle/>
          <a:p>
            <a:r>
              <a:rPr lang="es-ES" dirty="0" err="1"/>
              <a:t>Bhatnagar</a:t>
            </a:r>
            <a:r>
              <a:rPr lang="es-ES" dirty="0"/>
              <a:t> et al., 2019</a:t>
            </a:r>
          </a:p>
        </p:txBody>
      </p:sp>
      <p:sp>
        <p:nvSpPr>
          <p:cNvPr id="14" name="Marcador de texto 13">
            <a:extLst>
              <a:ext uri="{FF2B5EF4-FFF2-40B4-BE49-F238E27FC236}">
                <a16:creationId xmlns:a16="http://schemas.microsoft.com/office/drawing/2014/main" id="{BE13DEDA-4204-374F-97D6-B442EB1F545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95483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b="1" dirty="0"/>
              <a:t>Análisis e interpretación biológica de resultados, principales herramientas de análisis </a:t>
            </a:r>
            <a:r>
              <a:rPr lang="es-ES" b="1" dirty="0" err="1"/>
              <a:t>bioestadístico</a:t>
            </a:r>
            <a:endParaRPr lang="es-ES" sz="20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4524315"/>
          </a:xfrm>
          <a:prstGeom prst="rect">
            <a:avLst/>
          </a:prstGeom>
        </p:spPr>
        <p:txBody>
          <a:bodyPr wrap="square">
            <a:spAutoFit/>
          </a:bodyPr>
          <a:lstStyle/>
          <a:p>
            <a:r>
              <a:rPr lang="es-ES" dirty="0"/>
              <a:t>Una vez obtenidos los datos de los perfiles de los 16S en distintos formatos, </a:t>
            </a:r>
            <a:r>
              <a:rPr lang="es-ES" b="1" dirty="0">
                <a:solidFill>
                  <a:schemeClr val="bg2"/>
                </a:solidFill>
              </a:rPr>
              <a:t>ETAPAS FINALES CON CÁLCULOS ESTADÍSTICOS PERSONALIZADOS </a:t>
            </a:r>
            <a:r>
              <a:rPr lang="es-ES" dirty="0"/>
              <a:t>-&gt; Diversidad de herramientas y paquetes</a:t>
            </a:r>
          </a:p>
          <a:p>
            <a:endParaRPr lang="es-ES" dirty="0"/>
          </a:p>
          <a:p>
            <a:pPr marL="285750" indent="-285750">
              <a:buFontTx/>
              <a:buChar char="-"/>
            </a:pPr>
            <a:r>
              <a:rPr lang="es-ES" dirty="0"/>
              <a:t>Tras secuenciar las librerías del gen </a:t>
            </a:r>
            <a:r>
              <a:rPr lang="es-ES" i="1" dirty="0"/>
              <a:t>16S</a:t>
            </a:r>
            <a:r>
              <a:rPr lang="es-ES" dirty="0"/>
              <a:t> </a:t>
            </a:r>
            <a:r>
              <a:rPr lang="es-ES" dirty="0" err="1"/>
              <a:t>ARNr</a:t>
            </a:r>
            <a:r>
              <a:rPr lang="es-ES" dirty="0"/>
              <a:t> y procesar las secuencias crudas con la herramienta de elección de cada uno (</a:t>
            </a:r>
            <a:r>
              <a:rPr lang="es-ES" dirty="0" err="1"/>
              <a:t>Deblur</a:t>
            </a:r>
            <a:r>
              <a:rPr lang="es-ES" dirty="0"/>
              <a:t>, DADA2, NG-</a:t>
            </a:r>
            <a:r>
              <a:rPr lang="es-ES" dirty="0" err="1"/>
              <a:t>Tax</a:t>
            </a:r>
            <a:r>
              <a:rPr lang="es-ES" dirty="0"/>
              <a:t>, </a:t>
            </a:r>
            <a:r>
              <a:rPr lang="es-ES" dirty="0" err="1"/>
              <a:t>etc</a:t>
            </a:r>
            <a:r>
              <a:rPr lang="es-ES" dirty="0"/>
              <a:t>) tendremos una </a:t>
            </a:r>
            <a:r>
              <a:rPr lang="es-ES" b="1" dirty="0">
                <a:solidFill>
                  <a:srgbClr val="E64F13"/>
                </a:solidFill>
              </a:rPr>
              <a:t>tabla con la abundancia de los taxones </a:t>
            </a:r>
            <a:r>
              <a:rPr lang="es-ES" dirty="0"/>
              <a:t>+ </a:t>
            </a:r>
            <a:r>
              <a:rPr lang="es-ES" b="1" dirty="0">
                <a:solidFill>
                  <a:srgbClr val="E64F13"/>
                </a:solidFill>
              </a:rPr>
              <a:t>clasificación taxonómica de los mismos</a:t>
            </a:r>
            <a:r>
              <a:rPr lang="es-ES" dirty="0"/>
              <a:t>. </a:t>
            </a:r>
          </a:p>
          <a:p>
            <a:pPr marL="285750" indent="-285750">
              <a:buFontTx/>
              <a:buChar char="-"/>
            </a:pPr>
            <a:r>
              <a:rPr lang="es-ES" dirty="0"/>
              <a:t>Esto </a:t>
            </a:r>
            <a:r>
              <a:rPr lang="es-ES" b="1" dirty="0">
                <a:solidFill>
                  <a:srgbClr val="E64F13"/>
                </a:solidFill>
              </a:rPr>
              <a:t>puede ser unido con los metadatos</a:t>
            </a:r>
            <a:r>
              <a:rPr lang="es-ES" dirty="0"/>
              <a:t> y usado para el análisis </a:t>
            </a:r>
            <a:r>
              <a:rPr lang="es-ES" i="1" dirty="0" err="1"/>
              <a:t>downstream</a:t>
            </a:r>
            <a:r>
              <a:rPr lang="es-ES" dirty="0"/>
              <a:t> de los mismos.</a:t>
            </a:r>
          </a:p>
          <a:p>
            <a:pPr marL="285750" indent="-285750">
              <a:buFontTx/>
              <a:buChar char="-"/>
            </a:pPr>
            <a:endParaRPr lang="es-ES" dirty="0"/>
          </a:p>
          <a:p>
            <a:pPr marL="285750" indent="-285750">
              <a:buFontTx/>
              <a:buChar char="-"/>
            </a:pPr>
            <a:r>
              <a:rPr lang="es-ES" dirty="0"/>
              <a:t>CÓMO CALCULAR LAS MÉTRICAS</a:t>
            </a:r>
          </a:p>
          <a:p>
            <a:pPr marL="285750" indent="-285750">
              <a:buFontTx/>
              <a:buChar char="-"/>
            </a:pPr>
            <a:r>
              <a:rPr lang="es-ES" dirty="0"/>
              <a:t>QIIME 2 incluye el cálculo de muchas métricas para hacer análisis de diversidad (se puede usar un comando como </a:t>
            </a:r>
            <a:r>
              <a:rPr lang="es-ES" b="1" dirty="0" err="1">
                <a:latin typeface="Courier" pitchFamily="2" charset="0"/>
              </a:rPr>
              <a:t>qiime</a:t>
            </a:r>
            <a:r>
              <a:rPr lang="es-ES" b="1" dirty="0">
                <a:latin typeface="Courier" pitchFamily="2" charset="0"/>
              </a:rPr>
              <a:t> </a:t>
            </a:r>
            <a:r>
              <a:rPr lang="es-ES" b="1" dirty="0" err="1">
                <a:latin typeface="Courier" pitchFamily="2" charset="0"/>
              </a:rPr>
              <a:t>diversity</a:t>
            </a:r>
            <a:r>
              <a:rPr lang="es-ES" b="1" dirty="0">
                <a:latin typeface="Courier" pitchFamily="2" charset="0"/>
              </a:rPr>
              <a:t> </a:t>
            </a:r>
            <a:r>
              <a:rPr lang="es-ES" b="1" dirty="0" err="1">
                <a:latin typeface="Courier" pitchFamily="2" charset="0"/>
              </a:rPr>
              <a:t>core-metrics-phylogenetic</a:t>
            </a:r>
            <a:endParaRPr lang="es-ES" b="1" dirty="0">
              <a:latin typeface="Courier" pitchFamily="2" charset="0"/>
            </a:endParaRPr>
          </a:p>
          <a:p>
            <a:pPr marL="285750" indent="-285750">
              <a:buFontTx/>
              <a:buChar char="-"/>
            </a:pPr>
            <a:endParaRPr lang="es-ES" b="1" dirty="0">
              <a:latin typeface="Courier" pitchFamily="2" charset="0"/>
            </a:endParaRPr>
          </a:p>
          <a:p>
            <a:pPr marL="285750" indent="-285750">
              <a:buFontTx/>
              <a:buChar char="-"/>
            </a:pPr>
            <a:r>
              <a:rPr lang="es-ES" dirty="0"/>
              <a:t>Hacer uso de nuestros propios pipelines o scripts en R para personalizar las gráficas que muestren los resultados y hacer uso de otras herramientas bioestadísticas.</a:t>
            </a:r>
          </a:p>
          <a:p>
            <a:r>
              <a:rPr lang="es-ES" dirty="0"/>
              <a:t> </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45B6D630-BF85-2049-8D53-4379195EA57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85690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Análisis de rarefacción</a:t>
            </a:r>
            <a:endParaRPr lang="es-ES" sz="20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4247317"/>
          </a:xfrm>
          <a:prstGeom prst="rect">
            <a:avLst/>
          </a:prstGeom>
        </p:spPr>
        <p:txBody>
          <a:bodyPr wrap="square">
            <a:spAutoFit/>
          </a:bodyPr>
          <a:lstStyle/>
          <a:p>
            <a:pPr marL="285750" indent="-285750">
              <a:buFontTx/>
              <a:buChar char="-"/>
            </a:pPr>
            <a:r>
              <a:rPr lang="es-ES" b="1" dirty="0">
                <a:solidFill>
                  <a:srgbClr val="E64F13"/>
                </a:solidFill>
              </a:rPr>
              <a:t>Método </a:t>
            </a:r>
            <a:r>
              <a:rPr lang="es-ES" b="1" i="1" dirty="0">
                <a:solidFill>
                  <a:srgbClr val="E64F13"/>
                </a:solidFill>
              </a:rPr>
              <a:t>post hoc</a:t>
            </a:r>
            <a:r>
              <a:rPr lang="es-ES" b="1" dirty="0">
                <a:solidFill>
                  <a:srgbClr val="E64F13"/>
                </a:solidFill>
              </a:rPr>
              <a:t> </a:t>
            </a:r>
            <a:r>
              <a:rPr lang="es-ES" dirty="0"/>
              <a:t>que se puede realizar una vez recogida y analizada la muestra</a:t>
            </a:r>
          </a:p>
          <a:p>
            <a:endParaRPr lang="es-ES" dirty="0"/>
          </a:p>
          <a:p>
            <a:pPr marL="285750" indent="-285750">
              <a:buFontTx/>
              <a:buChar char="-"/>
            </a:pPr>
            <a:r>
              <a:rPr lang="es-ES" dirty="0"/>
              <a:t> </a:t>
            </a:r>
            <a:r>
              <a:rPr lang="es-ES" b="1" dirty="0">
                <a:solidFill>
                  <a:srgbClr val="E64F13"/>
                </a:solidFill>
              </a:rPr>
              <a:t>OBJETIVO: </a:t>
            </a:r>
            <a:r>
              <a:rPr lang="es-ES" dirty="0"/>
              <a:t>Ver si se ha caracterizado correctamente una muestra metagenómica o metataxonómica, es decir si se ha secuenciado con la profundidad suficiente para tener toda la diversidad existente. </a:t>
            </a:r>
          </a:p>
          <a:p>
            <a:pPr marL="285750" indent="-285750">
              <a:buFontTx/>
              <a:buChar char="-"/>
            </a:pPr>
            <a:endParaRPr lang="es-ES" dirty="0"/>
          </a:p>
          <a:p>
            <a:pPr marL="285750" indent="-285750">
              <a:buFontTx/>
              <a:buChar char="-"/>
            </a:pPr>
            <a:r>
              <a:rPr lang="es-ES" b="1" dirty="0">
                <a:solidFill>
                  <a:srgbClr val="E64F13"/>
                </a:solidFill>
              </a:rPr>
              <a:t>PASOS</a:t>
            </a:r>
            <a:r>
              <a:rPr lang="es-ES" dirty="0"/>
              <a:t>:</a:t>
            </a:r>
          </a:p>
          <a:p>
            <a:pPr marL="285750" indent="-285750">
              <a:buFontTx/>
              <a:buChar char="-"/>
            </a:pPr>
            <a:r>
              <a:rPr lang="es-ES" dirty="0"/>
              <a:t>Dividir la muestra secuenciada (el total de lecturas) en distintas </a:t>
            </a:r>
            <a:r>
              <a:rPr lang="es-ES" dirty="0" err="1"/>
              <a:t>submuestras</a:t>
            </a:r>
            <a:r>
              <a:rPr lang="es-ES" dirty="0"/>
              <a:t> con distinto número de lecturas </a:t>
            </a:r>
          </a:p>
          <a:p>
            <a:pPr marL="285750" indent="-285750">
              <a:buFontTx/>
              <a:buChar char="-"/>
            </a:pPr>
            <a:r>
              <a:rPr lang="es-ES" dirty="0"/>
              <a:t>Calcular la diversidad alfa en este rango de </a:t>
            </a:r>
            <a:r>
              <a:rPr lang="es-ES" dirty="0" err="1"/>
              <a:t>submuestras</a:t>
            </a:r>
            <a:r>
              <a:rPr lang="es-ES" dirty="0"/>
              <a:t>.</a:t>
            </a:r>
          </a:p>
          <a:p>
            <a:pPr marL="285750" indent="-285750">
              <a:buFontTx/>
              <a:buChar char="-"/>
            </a:pPr>
            <a:r>
              <a:rPr lang="es-ES" dirty="0"/>
              <a:t>Construir curvas de rarefacción en las que se representan la diversidad presente (el número de especies, </a:t>
            </a:r>
            <a:r>
              <a:rPr lang="es-ES" dirty="0" err="1"/>
              <a:t>ASVs</a:t>
            </a:r>
            <a:r>
              <a:rPr lang="es-ES" dirty="0"/>
              <a:t>, </a:t>
            </a:r>
            <a:r>
              <a:rPr lang="es-ES" dirty="0" err="1"/>
              <a:t>OTUs</a:t>
            </a:r>
            <a:r>
              <a:rPr lang="es-ES" dirty="0"/>
              <a:t>, etc.) contra el número de lecturas. </a:t>
            </a:r>
          </a:p>
          <a:p>
            <a:pPr marL="285750" indent="-285750">
              <a:buFontTx/>
              <a:buChar char="-"/>
            </a:pPr>
            <a:r>
              <a:rPr lang="es-ES" dirty="0"/>
              <a:t>Esto permite visualizar de manera rápida si se ha secuenciado con una profundidad suficiente que permita </a:t>
            </a:r>
            <a:r>
              <a:rPr lang="es-ES" b="1" dirty="0">
                <a:solidFill>
                  <a:srgbClr val="E64F13"/>
                </a:solidFill>
              </a:rPr>
              <a:t>identificar los taxones minoritarios.</a:t>
            </a:r>
          </a:p>
          <a:p>
            <a:r>
              <a:rPr lang="es-ES" dirty="0"/>
              <a:t> </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B06CD979-7F99-7F43-BD64-744DF798471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79831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Análisis de rarefacción</a:t>
            </a:r>
            <a:endParaRPr lang="es-ES" sz="3600" dirty="0"/>
          </a:p>
        </p:txBody>
      </p:sp>
      <p:sp>
        <p:nvSpPr>
          <p:cNvPr id="2" name="Rectángulo 1">
            <a:extLst>
              <a:ext uri="{FF2B5EF4-FFF2-40B4-BE49-F238E27FC236}">
                <a16:creationId xmlns:a16="http://schemas.microsoft.com/office/drawing/2014/main" id="{0BC0C255-0699-0C49-ACE3-8FB7BB86EA9F}"/>
              </a:ext>
            </a:extLst>
          </p:cNvPr>
          <p:cNvSpPr/>
          <p:nvPr/>
        </p:nvSpPr>
        <p:spPr>
          <a:xfrm>
            <a:off x="1858033" y="4773129"/>
            <a:ext cx="7279410" cy="923330"/>
          </a:xfrm>
          <a:prstGeom prst="rect">
            <a:avLst/>
          </a:prstGeom>
        </p:spPr>
        <p:txBody>
          <a:bodyPr wrap="square">
            <a:spAutoFit/>
          </a:bodyPr>
          <a:lstStyle/>
          <a:p>
            <a:r>
              <a:rPr lang="es-ES" dirty="0"/>
              <a:t>Curvas de rarefacción que muestran la riqueza de especies en 14 muestras distintas pertenecientes al mismo estudio. </a:t>
            </a: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4" name="Imagen 3" descr="Gráfico&#10;&#10;Descripción generada automáticamente con confianza media">
            <a:extLst>
              <a:ext uri="{FF2B5EF4-FFF2-40B4-BE49-F238E27FC236}">
                <a16:creationId xmlns:a16="http://schemas.microsoft.com/office/drawing/2014/main" id="{BF021A2C-5AAA-3345-9D16-EF8B3BAD0961}"/>
              </a:ext>
            </a:extLst>
          </p:cNvPr>
          <p:cNvPicPr>
            <a:picLocks noChangeAspect="1"/>
          </p:cNvPicPr>
          <p:nvPr/>
        </p:nvPicPr>
        <p:blipFill>
          <a:blip r:embed="rId2"/>
          <a:stretch>
            <a:fillRect/>
          </a:stretch>
        </p:blipFill>
        <p:spPr>
          <a:xfrm>
            <a:off x="2934892" y="995681"/>
            <a:ext cx="4760601" cy="3074555"/>
          </a:xfrm>
          <a:prstGeom prst="rect">
            <a:avLst/>
          </a:prstGeom>
        </p:spPr>
      </p:pic>
      <p:sp>
        <p:nvSpPr>
          <p:cNvPr id="3" name="Rectángulo 2">
            <a:extLst>
              <a:ext uri="{FF2B5EF4-FFF2-40B4-BE49-F238E27FC236}">
                <a16:creationId xmlns:a16="http://schemas.microsoft.com/office/drawing/2014/main" id="{F66BEC56-437A-D647-8DDC-4C61583B92AC}"/>
              </a:ext>
            </a:extLst>
          </p:cNvPr>
          <p:cNvSpPr/>
          <p:nvPr/>
        </p:nvSpPr>
        <p:spPr>
          <a:xfrm>
            <a:off x="6472081" y="4085527"/>
            <a:ext cx="1223412" cy="369332"/>
          </a:xfrm>
          <a:prstGeom prst="rect">
            <a:avLst/>
          </a:prstGeom>
        </p:spPr>
        <p:txBody>
          <a:bodyPr wrap="none">
            <a:spAutoFit/>
          </a:bodyPr>
          <a:lstStyle/>
          <a:p>
            <a:r>
              <a:rPr lang="en-US" dirty="0"/>
              <a:t>Kim, 2017</a:t>
            </a:r>
            <a:endParaRPr lang="es-ES" dirty="0"/>
          </a:p>
        </p:txBody>
      </p:sp>
      <p:sp>
        <p:nvSpPr>
          <p:cNvPr id="8" name="Elipse 7">
            <a:extLst>
              <a:ext uri="{FF2B5EF4-FFF2-40B4-BE49-F238E27FC236}">
                <a16:creationId xmlns:a16="http://schemas.microsoft.com/office/drawing/2014/main" id="{98830D92-4DBD-814B-AC92-7ADA6D94AADE}"/>
              </a:ext>
            </a:extLst>
          </p:cNvPr>
          <p:cNvSpPr/>
          <p:nvPr/>
        </p:nvSpPr>
        <p:spPr>
          <a:xfrm>
            <a:off x="4057347" y="1798827"/>
            <a:ext cx="424722" cy="1800182"/>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Elipse 9">
            <a:extLst>
              <a:ext uri="{FF2B5EF4-FFF2-40B4-BE49-F238E27FC236}">
                <a16:creationId xmlns:a16="http://schemas.microsoft.com/office/drawing/2014/main" id="{A979152E-9A5C-E147-B4F0-CB7799CEA0F5}"/>
              </a:ext>
            </a:extLst>
          </p:cNvPr>
          <p:cNvSpPr/>
          <p:nvPr/>
        </p:nvSpPr>
        <p:spPr>
          <a:xfrm>
            <a:off x="4539527" y="1711387"/>
            <a:ext cx="424722" cy="1800182"/>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Elipse 10">
            <a:extLst>
              <a:ext uri="{FF2B5EF4-FFF2-40B4-BE49-F238E27FC236}">
                <a16:creationId xmlns:a16="http://schemas.microsoft.com/office/drawing/2014/main" id="{146345AB-E173-744D-B5CB-999EEE0902B7}"/>
              </a:ext>
            </a:extLst>
          </p:cNvPr>
          <p:cNvSpPr/>
          <p:nvPr/>
        </p:nvSpPr>
        <p:spPr>
          <a:xfrm>
            <a:off x="5051688" y="1653927"/>
            <a:ext cx="424722" cy="1800182"/>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Elipse 11">
            <a:extLst>
              <a:ext uri="{FF2B5EF4-FFF2-40B4-BE49-F238E27FC236}">
                <a16:creationId xmlns:a16="http://schemas.microsoft.com/office/drawing/2014/main" id="{B164F923-F860-AD4E-AAB6-AFF90BA56E15}"/>
              </a:ext>
            </a:extLst>
          </p:cNvPr>
          <p:cNvSpPr/>
          <p:nvPr/>
        </p:nvSpPr>
        <p:spPr>
          <a:xfrm>
            <a:off x="5608820" y="1566487"/>
            <a:ext cx="424722" cy="1800182"/>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Marcador de texto 12">
            <a:extLst>
              <a:ext uri="{FF2B5EF4-FFF2-40B4-BE49-F238E27FC236}">
                <a16:creationId xmlns:a16="http://schemas.microsoft.com/office/drawing/2014/main" id="{0A8ABB1B-8A40-7040-857C-223CD3FF7F8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27429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Análisis de rarefacción</a:t>
            </a:r>
            <a:endParaRPr lang="es-ES" sz="3600" dirty="0"/>
          </a:p>
        </p:txBody>
      </p:sp>
      <p:sp>
        <p:nvSpPr>
          <p:cNvPr id="2" name="Rectángulo 1">
            <a:extLst>
              <a:ext uri="{FF2B5EF4-FFF2-40B4-BE49-F238E27FC236}">
                <a16:creationId xmlns:a16="http://schemas.microsoft.com/office/drawing/2014/main" id="{0BC0C255-0699-0C49-ACE3-8FB7BB86EA9F}"/>
              </a:ext>
            </a:extLst>
          </p:cNvPr>
          <p:cNvSpPr/>
          <p:nvPr/>
        </p:nvSpPr>
        <p:spPr>
          <a:xfrm>
            <a:off x="442597" y="1315182"/>
            <a:ext cx="10952955" cy="2031325"/>
          </a:xfrm>
          <a:prstGeom prst="rect">
            <a:avLst/>
          </a:prstGeom>
        </p:spPr>
        <p:txBody>
          <a:bodyPr wrap="square">
            <a:spAutoFit/>
          </a:bodyPr>
          <a:lstStyle/>
          <a:p>
            <a:r>
              <a:rPr lang="es-ES" b="1" dirty="0">
                <a:solidFill>
                  <a:srgbClr val="E64F13"/>
                </a:solidFill>
              </a:rPr>
              <a:t>OBJETIVO</a:t>
            </a:r>
            <a:r>
              <a:rPr lang="es-ES" dirty="0"/>
              <a:t>: Identificar el tamaño mínimo de muestra donde el número de especies, </a:t>
            </a:r>
            <a:r>
              <a:rPr lang="es-ES" dirty="0" err="1"/>
              <a:t>OTUs</a:t>
            </a:r>
            <a:r>
              <a:rPr lang="es-ES" dirty="0"/>
              <a:t> o </a:t>
            </a:r>
            <a:r>
              <a:rPr lang="es-ES" dirty="0" err="1"/>
              <a:t>ASVs</a:t>
            </a:r>
            <a:r>
              <a:rPr lang="es-ES" dirty="0"/>
              <a:t>, según nuestro análisis, </a:t>
            </a:r>
            <a:r>
              <a:rPr lang="es-ES" b="1" dirty="0">
                <a:solidFill>
                  <a:srgbClr val="E64F13"/>
                </a:solidFill>
              </a:rPr>
              <a:t>alcanza la forma de meseta</a:t>
            </a:r>
            <a:r>
              <a:rPr lang="es-ES" dirty="0"/>
              <a:t>, lo cual significa que no importa si se aumenta la cobertura de secuenciación -el número de lecturas-, ya que el número de nuestra unidad de identificación taxonómica (el número de especies, de </a:t>
            </a:r>
            <a:r>
              <a:rPr lang="es-ES" dirty="0" err="1"/>
              <a:t>OTUs</a:t>
            </a:r>
            <a:r>
              <a:rPr lang="es-ES" dirty="0"/>
              <a:t>, etc.) no aumentará aunque lo hagamos, y por tanto se puede determinar que la muestra está secuenciada de manera suficiente.</a:t>
            </a:r>
          </a:p>
          <a:p>
            <a:r>
              <a:rPr lang="es-ES" dirty="0"/>
              <a:t> </a:t>
            </a: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7" name="Imagen 6" descr="Gráfico&#10;&#10;Descripción generada automáticamente con confianza media">
            <a:extLst>
              <a:ext uri="{FF2B5EF4-FFF2-40B4-BE49-F238E27FC236}">
                <a16:creationId xmlns:a16="http://schemas.microsoft.com/office/drawing/2014/main" id="{85A9F848-425C-BF47-971D-3EAECA801FE2}"/>
              </a:ext>
            </a:extLst>
          </p:cNvPr>
          <p:cNvPicPr>
            <a:picLocks noChangeAspect="1"/>
          </p:cNvPicPr>
          <p:nvPr/>
        </p:nvPicPr>
        <p:blipFill>
          <a:blip r:embed="rId2"/>
          <a:stretch>
            <a:fillRect/>
          </a:stretch>
        </p:blipFill>
        <p:spPr>
          <a:xfrm>
            <a:off x="448137" y="3245947"/>
            <a:ext cx="4760601" cy="3074555"/>
          </a:xfrm>
          <a:prstGeom prst="rect">
            <a:avLst/>
          </a:prstGeom>
        </p:spPr>
      </p:pic>
      <p:sp>
        <p:nvSpPr>
          <p:cNvPr id="8" name="Elipse 7">
            <a:extLst>
              <a:ext uri="{FF2B5EF4-FFF2-40B4-BE49-F238E27FC236}">
                <a16:creationId xmlns:a16="http://schemas.microsoft.com/office/drawing/2014/main" id="{1B32E629-97E1-9542-8D8F-450739FEEC9C}"/>
              </a:ext>
            </a:extLst>
          </p:cNvPr>
          <p:cNvSpPr/>
          <p:nvPr/>
        </p:nvSpPr>
        <p:spPr>
          <a:xfrm>
            <a:off x="1148892" y="5326586"/>
            <a:ext cx="2911278" cy="432463"/>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rgbClr val="00B050"/>
              </a:solidFill>
            </a:endParaRPr>
          </a:p>
        </p:txBody>
      </p:sp>
      <p:sp>
        <p:nvSpPr>
          <p:cNvPr id="10" name="Elipse 9">
            <a:extLst>
              <a:ext uri="{FF2B5EF4-FFF2-40B4-BE49-F238E27FC236}">
                <a16:creationId xmlns:a16="http://schemas.microsoft.com/office/drawing/2014/main" id="{FACB7BBB-53B4-7F48-9EC1-79F98A1034E0}"/>
              </a:ext>
            </a:extLst>
          </p:cNvPr>
          <p:cNvSpPr/>
          <p:nvPr/>
        </p:nvSpPr>
        <p:spPr>
          <a:xfrm>
            <a:off x="1533838" y="3891284"/>
            <a:ext cx="2623968" cy="551239"/>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0128DB69-63EE-944A-BBB3-1C41B0FF770E}"/>
              </a:ext>
            </a:extLst>
          </p:cNvPr>
          <p:cNvSpPr/>
          <p:nvPr/>
        </p:nvSpPr>
        <p:spPr>
          <a:xfrm>
            <a:off x="6194650" y="4843174"/>
            <a:ext cx="5200902" cy="1754326"/>
          </a:xfrm>
          <a:prstGeom prst="rect">
            <a:avLst/>
          </a:prstGeom>
        </p:spPr>
        <p:txBody>
          <a:bodyPr wrap="square">
            <a:spAutoFit/>
          </a:bodyPr>
          <a:lstStyle/>
          <a:p>
            <a:r>
              <a:rPr lang="es-ES" b="1" dirty="0">
                <a:solidFill>
                  <a:srgbClr val="00B050"/>
                </a:solidFill>
              </a:rPr>
              <a:t>Rápidamente toman forma de una asíntota, por más secuencias que se secuencien, ya no habrá nuevos </a:t>
            </a:r>
            <a:r>
              <a:rPr lang="es-ES" b="1" dirty="0" err="1">
                <a:solidFill>
                  <a:srgbClr val="00B050"/>
                </a:solidFill>
              </a:rPr>
              <a:t>OTUs</a:t>
            </a:r>
            <a:r>
              <a:rPr lang="es-ES" b="1" dirty="0">
                <a:solidFill>
                  <a:srgbClr val="00B050"/>
                </a:solidFill>
              </a:rPr>
              <a:t> detectados. Muestras que están bien secuenciadas y sus </a:t>
            </a:r>
            <a:r>
              <a:rPr lang="es-ES" b="1" dirty="0" err="1">
                <a:solidFill>
                  <a:srgbClr val="00B050"/>
                </a:solidFill>
              </a:rPr>
              <a:t>OTUs</a:t>
            </a:r>
            <a:r>
              <a:rPr lang="es-ES" b="1" dirty="0">
                <a:solidFill>
                  <a:srgbClr val="00B050"/>
                </a:solidFill>
              </a:rPr>
              <a:t> bien representados y que en estas muestras hay una muy baja diversidad</a:t>
            </a:r>
          </a:p>
        </p:txBody>
      </p:sp>
      <p:cxnSp>
        <p:nvCxnSpPr>
          <p:cNvPr id="11" name="Conector recto de flecha 10">
            <a:extLst>
              <a:ext uri="{FF2B5EF4-FFF2-40B4-BE49-F238E27FC236}">
                <a16:creationId xmlns:a16="http://schemas.microsoft.com/office/drawing/2014/main" id="{2406083C-5D38-0D49-B5EC-BB28ED3EF9D6}"/>
              </a:ext>
            </a:extLst>
          </p:cNvPr>
          <p:cNvCxnSpPr>
            <a:cxnSpLocks/>
          </p:cNvCxnSpPr>
          <p:nvPr/>
        </p:nvCxnSpPr>
        <p:spPr>
          <a:xfrm flipH="1" flipV="1">
            <a:off x="3477719" y="5542818"/>
            <a:ext cx="2405388" cy="49485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73982613-0931-7542-ACC2-F00D70544ECB}"/>
              </a:ext>
            </a:extLst>
          </p:cNvPr>
          <p:cNvSpPr/>
          <p:nvPr/>
        </p:nvSpPr>
        <p:spPr>
          <a:xfrm>
            <a:off x="6294439" y="3079178"/>
            <a:ext cx="5200902" cy="1754326"/>
          </a:xfrm>
          <a:prstGeom prst="rect">
            <a:avLst/>
          </a:prstGeom>
        </p:spPr>
        <p:txBody>
          <a:bodyPr wrap="square">
            <a:spAutoFit/>
          </a:bodyPr>
          <a:lstStyle/>
          <a:p>
            <a:r>
              <a:rPr lang="es-ES" b="1" dirty="0">
                <a:solidFill>
                  <a:srgbClr val="7030A0"/>
                </a:solidFill>
              </a:rPr>
              <a:t>Muestras que han sido suficientemente secuenciadas, pero al tener una mayor diversidad tardan más en alcanzar la asíntota, por lo que se necesita un número de secuencias mayor para tener toda la diversidad representada. </a:t>
            </a:r>
          </a:p>
        </p:txBody>
      </p:sp>
      <p:cxnSp>
        <p:nvCxnSpPr>
          <p:cNvPr id="15" name="Conector recto de flecha 14">
            <a:extLst>
              <a:ext uri="{FF2B5EF4-FFF2-40B4-BE49-F238E27FC236}">
                <a16:creationId xmlns:a16="http://schemas.microsoft.com/office/drawing/2014/main" id="{47DE597E-8E55-5E4A-9E4C-9F7E93D0C563}"/>
              </a:ext>
            </a:extLst>
          </p:cNvPr>
          <p:cNvCxnSpPr>
            <a:cxnSpLocks/>
          </p:cNvCxnSpPr>
          <p:nvPr/>
        </p:nvCxnSpPr>
        <p:spPr>
          <a:xfrm flipH="1">
            <a:off x="3717561" y="3371467"/>
            <a:ext cx="2540950" cy="742307"/>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3" name="Marcador de texto 12">
            <a:extLst>
              <a:ext uri="{FF2B5EF4-FFF2-40B4-BE49-F238E27FC236}">
                <a16:creationId xmlns:a16="http://schemas.microsoft.com/office/drawing/2014/main" id="{767B34C9-8E0D-7144-A761-FF2F77EC13B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19925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Análisis de rarefacción</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257463" y="1596166"/>
            <a:ext cx="5288610" cy="4524315"/>
          </a:xfrm>
          <a:prstGeom prst="rect">
            <a:avLst/>
          </a:prstGeom>
        </p:spPr>
        <p:txBody>
          <a:bodyPr wrap="square">
            <a:spAutoFit/>
          </a:bodyPr>
          <a:lstStyle/>
          <a:p>
            <a:endParaRPr lang="es-ES" dirty="0"/>
          </a:p>
          <a:p>
            <a:pPr marL="285750" indent="-285750">
              <a:buFontTx/>
              <a:buChar char="-"/>
            </a:pPr>
            <a:r>
              <a:rPr lang="es-ES" b="1" dirty="0">
                <a:solidFill>
                  <a:srgbClr val="E64F13"/>
                </a:solidFill>
              </a:rPr>
              <a:t>QIIME 2 </a:t>
            </a:r>
          </a:p>
          <a:p>
            <a:pPr marL="285750" indent="-285750">
              <a:buFontTx/>
              <a:buChar char="-"/>
            </a:pPr>
            <a:endParaRPr lang="es-ES" dirty="0"/>
          </a:p>
          <a:p>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alpha-rarefaction</a:t>
            </a:r>
            <a:endParaRPr lang="es-ES" dirty="0">
              <a:latin typeface="Courier" pitchFamily="2" charset="0"/>
            </a:endParaRPr>
          </a:p>
          <a:p>
            <a:endParaRPr lang="es-ES" dirty="0">
              <a:latin typeface="Courier" pitchFamily="2" charset="0"/>
            </a:endParaRPr>
          </a:p>
          <a:p>
            <a:endParaRPr lang="es-ES" dirty="0">
              <a:latin typeface="Courier" pitchFamily="2" charset="0"/>
            </a:endParaRPr>
          </a:p>
          <a:p>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alpha-rarefaction</a:t>
            </a:r>
            <a:r>
              <a:rPr lang="es-ES" dirty="0">
                <a:latin typeface="Courier" pitchFamily="2" charset="0"/>
              </a:rPr>
              <a:t> \ </a:t>
            </a:r>
          </a:p>
          <a:p>
            <a:r>
              <a:rPr lang="es-ES" dirty="0">
                <a:latin typeface="Courier" pitchFamily="2" charset="0"/>
              </a:rPr>
              <a:t>--i-</a:t>
            </a:r>
            <a:r>
              <a:rPr lang="es-ES" dirty="0" err="1">
                <a:latin typeface="Courier" pitchFamily="2" charset="0"/>
              </a:rPr>
              <a:t>table</a:t>
            </a:r>
            <a:r>
              <a:rPr lang="es-ES" dirty="0">
                <a:latin typeface="Courier" pitchFamily="2" charset="0"/>
              </a:rPr>
              <a:t> </a:t>
            </a:r>
            <a:r>
              <a:rPr lang="es-ES" dirty="0" err="1">
                <a:latin typeface="Courier" pitchFamily="2" charset="0"/>
              </a:rPr>
              <a:t>feature_table_samples.qza</a:t>
            </a:r>
            <a:r>
              <a:rPr lang="es-ES" dirty="0">
                <a:latin typeface="Courier" pitchFamily="2" charset="0"/>
              </a:rPr>
              <a:t> \</a:t>
            </a:r>
          </a:p>
          <a:p>
            <a:r>
              <a:rPr lang="es-ES" dirty="0">
                <a:latin typeface="Courier" pitchFamily="2" charset="0"/>
              </a:rPr>
              <a:t>--i-</a:t>
            </a:r>
            <a:r>
              <a:rPr lang="es-ES" dirty="0" err="1">
                <a:latin typeface="Courier" pitchFamily="2" charset="0"/>
              </a:rPr>
              <a:t>phylogeny</a:t>
            </a:r>
            <a:r>
              <a:rPr lang="es-ES" dirty="0">
                <a:latin typeface="Courier" pitchFamily="2" charset="0"/>
              </a:rPr>
              <a:t> </a:t>
            </a:r>
            <a:r>
              <a:rPr lang="es-ES" dirty="0" err="1">
                <a:latin typeface="Courier" pitchFamily="2" charset="0"/>
              </a:rPr>
              <a:t>phylogenetic_tree</a:t>
            </a:r>
            <a:r>
              <a:rPr lang="es-ES" dirty="0">
                <a:latin typeface="Courier" pitchFamily="2" charset="0"/>
              </a:rPr>
              <a:t>/</a:t>
            </a:r>
            <a:r>
              <a:rPr lang="es-ES" dirty="0" err="1">
                <a:latin typeface="Courier" pitchFamily="2" charset="0"/>
              </a:rPr>
              <a:t>rooted_tree.qza</a:t>
            </a:r>
            <a:r>
              <a:rPr lang="es-ES" dirty="0">
                <a:latin typeface="Courier" pitchFamily="2" charset="0"/>
              </a:rPr>
              <a:t> \ </a:t>
            </a:r>
          </a:p>
          <a:p>
            <a:r>
              <a:rPr lang="es-ES" dirty="0">
                <a:latin typeface="Courier" pitchFamily="2" charset="0"/>
              </a:rPr>
              <a:t>--p-</a:t>
            </a:r>
            <a:r>
              <a:rPr lang="es-ES" dirty="0" err="1">
                <a:latin typeface="Courier" pitchFamily="2" charset="0"/>
              </a:rPr>
              <a:t>max</a:t>
            </a:r>
            <a:r>
              <a:rPr lang="es-ES" dirty="0">
                <a:latin typeface="Courier" pitchFamily="2" charset="0"/>
              </a:rPr>
              <a:t>-</a:t>
            </a:r>
            <a:r>
              <a:rPr lang="es-ES" dirty="0" err="1">
                <a:latin typeface="Courier" pitchFamily="2" charset="0"/>
              </a:rPr>
              <a:t>depth</a:t>
            </a:r>
            <a:r>
              <a:rPr lang="es-ES" dirty="0">
                <a:latin typeface="Courier" pitchFamily="2" charset="0"/>
              </a:rPr>
              <a:t> 21383 \</a:t>
            </a:r>
          </a:p>
          <a:p>
            <a:r>
              <a:rPr lang="es-ES" dirty="0">
                <a:latin typeface="Courier" pitchFamily="2" charset="0"/>
              </a:rPr>
              <a:t>--m-</a:t>
            </a:r>
            <a:r>
              <a:rPr lang="es-ES" dirty="0" err="1">
                <a:latin typeface="Courier" pitchFamily="2" charset="0"/>
              </a:rPr>
              <a:t>metadata</a:t>
            </a:r>
            <a:r>
              <a:rPr lang="es-ES" dirty="0">
                <a:latin typeface="Courier" pitchFamily="2" charset="0"/>
              </a:rPr>
              <a:t>-file </a:t>
            </a:r>
            <a:r>
              <a:rPr lang="es-ES" dirty="0" err="1">
                <a:latin typeface="Courier" pitchFamily="2" charset="0"/>
              </a:rPr>
              <a:t>metadata_for_rarefaction.txt</a:t>
            </a:r>
            <a:r>
              <a:rPr lang="es-ES" dirty="0">
                <a:latin typeface="Courier" pitchFamily="2" charset="0"/>
              </a:rPr>
              <a:t> \</a:t>
            </a:r>
          </a:p>
          <a:p>
            <a:r>
              <a:rPr lang="es-ES" dirty="0">
                <a:latin typeface="Courier" pitchFamily="2" charset="0"/>
              </a:rPr>
              <a:t>--o-</a:t>
            </a:r>
            <a:r>
              <a:rPr lang="es-ES" dirty="0" err="1">
                <a:latin typeface="Courier" pitchFamily="2" charset="0"/>
              </a:rPr>
              <a:t>visualization</a:t>
            </a:r>
            <a:r>
              <a:rPr lang="es-ES" dirty="0">
                <a:latin typeface="Courier" pitchFamily="2" charset="0"/>
              </a:rPr>
              <a:t> </a:t>
            </a:r>
            <a:r>
              <a:rPr lang="es-ES" dirty="0" err="1">
                <a:latin typeface="Courier" pitchFamily="2" charset="0"/>
              </a:rPr>
              <a:t>alpha_rarefaction</a:t>
            </a:r>
            <a:r>
              <a:rPr lang="es-ES" dirty="0">
                <a:latin typeface="Courier" pitchFamily="2" charset="0"/>
              </a:rPr>
              <a:t>/rarefaction_21383.qzv</a:t>
            </a:r>
            <a:endParaRPr lang="es-ES" dirty="0">
              <a:latin typeface="Times New Roman" panose="02020603050405020304" pitchFamily="18" charset="0"/>
              <a:ea typeface="Times New Roman" panose="02020603050405020304" pitchFamily="18" charset="0"/>
            </a:endParaRPr>
          </a:p>
        </p:txBody>
      </p:sp>
      <p:pic>
        <p:nvPicPr>
          <p:cNvPr id="4" name="Imagen 3" descr="Gráfico&#10;&#10;Descripción generada automáticamente">
            <a:extLst>
              <a:ext uri="{FF2B5EF4-FFF2-40B4-BE49-F238E27FC236}">
                <a16:creationId xmlns:a16="http://schemas.microsoft.com/office/drawing/2014/main" id="{4579AFE1-6A63-6A46-BCD6-E7908CD76D49}"/>
              </a:ext>
            </a:extLst>
          </p:cNvPr>
          <p:cNvPicPr>
            <a:picLocks noChangeAspect="1"/>
          </p:cNvPicPr>
          <p:nvPr/>
        </p:nvPicPr>
        <p:blipFill>
          <a:blip r:embed="rId2"/>
          <a:stretch>
            <a:fillRect/>
          </a:stretch>
        </p:blipFill>
        <p:spPr>
          <a:xfrm>
            <a:off x="5546073" y="3321831"/>
            <a:ext cx="6510453" cy="3077522"/>
          </a:xfrm>
          <a:prstGeom prst="rect">
            <a:avLst/>
          </a:prstGeom>
        </p:spPr>
      </p:pic>
      <p:sp>
        <p:nvSpPr>
          <p:cNvPr id="10" name="Rectángulo 9">
            <a:extLst>
              <a:ext uri="{FF2B5EF4-FFF2-40B4-BE49-F238E27FC236}">
                <a16:creationId xmlns:a16="http://schemas.microsoft.com/office/drawing/2014/main" id="{AFCD63EF-2476-4B4C-89B1-4A5AA105E486}"/>
              </a:ext>
            </a:extLst>
          </p:cNvPr>
          <p:cNvSpPr/>
          <p:nvPr/>
        </p:nvSpPr>
        <p:spPr>
          <a:xfrm>
            <a:off x="5546073" y="1724965"/>
            <a:ext cx="6096000" cy="1200329"/>
          </a:xfrm>
          <a:prstGeom prst="rect">
            <a:avLst/>
          </a:prstGeom>
        </p:spPr>
        <p:txBody>
          <a:bodyPr>
            <a:spAutoFit/>
          </a:bodyPr>
          <a:lstStyle/>
          <a:p>
            <a:r>
              <a:rPr lang="es-ES" dirty="0"/>
              <a:t>Este comando debe estar acompañado de la tabla con las muestras, un árbol filogenético, los metadatos, y la profundidad de secuenciación para cada una de las </a:t>
            </a:r>
            <a:r>
              <a:rPr lang="es-ES" dirty="0" err="1"/>
              <a:t>submuestras</a:t>
            </a:r>
            <a:r>
              <a:rPr lang="es-ES" dirty="0"/>
              <a:t> que generará QIIME 2. </a:t>
            </a:r>
          </a:p>
        </p:txBody>
      </p:sp>
      <p:sp>
        <p:nvSpPr>
          <p:cNvPr id="11" name="Rectángulo 10">
            <a:extLst>
              <a:ext uri="{FF2B5EF4-FFF2-40B4-BE49-F238E27FC236}">
                <a16:creationId xmlns:a16="http://schemas.microsoft.com/office/drawing/2014/main" id="{6CE18FE0-2851-E34A-B0DA-8A242AA0BFE8}"/>
              </a:ext>
            </a:extLst>
          </p:cNvPr>
          <p:cNvSpPr/>
          <p:nvPr/>
        </p:nvSpPr>
        <p:spPr>
          <a:xfrm>
            <a:off x="368318" y="993992"/>
            <a:ext cx="5857309" cy="369332"/>
          </a:xfrm>
          <a:prstGeom prst="rect">
            <a:avLst/>
          </a:prstGeom>
        </p:spPr>
        <p:txBody>
          <a:bodyPr wrap="none">
            <a:spAutoFit/>
          </a:bodyPr>
          <a:lstStyle/>
          <a:p>
            <a:r>
              <a:rPr lang="es-ES" b="1" dirty="0">
                <a:solidFill>
                  <a:srgbClr val="E64F13"/>
                </a:solidFill>
              </a:rPr>
              <a:t>FORMAS DE CONSTRUIR CURVAS RAREFACCIÓN:</a:t>
            </a:r>
          </a:p>
        </p:txBody>
      </p:sp>
      <p:sp>
        <p:nvSpPr>
          <p:cNvPr id="7" name="Marcador de texto 6">
            <a:extLst>
              <a:ext uri="{FF2B5EF4-FFF2-40B4-BE49-F238E27FC236}">
                <a16:creationId xmlns:a16="http://schemas.microsoft.com/office/drawing/2014/main" id="{6CC475F1-4BC0-1B4A-A69B-25527C4F962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8793056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Análisis de rarefacción</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257463" y="948690"/>
            <a:ext cx="10952955" cy="3139321"/>
          </a:xfrm>
          <a:prstGeom prst="rect">
            <a:avLst/>
          </a:prstGeom>
        </p:spPr>
        <p:txBody>
          <a:bodyPr wrap="square">
            <a:spAutoFit/>
          </a:bodyPr>
          <a:lstStyle/>
          <a:p>
            <a:r>
              <a:rPr lang="es-ES" b="1" dirty="0">
                <a:solidFill>
                  <a:srgbClr val="E64F13"/>
                </a:solidFill>
              </a:rPr>
              <a:t>FORMAS DE CONSTRUIR CURVAS RAREFACCIÓN:</a:t>
            </a:r>
          </a:p>
          <a:p>
            <a:endParaRPr lang="es-ES" dirty="0"/>
          </a:p>
          <a:p>
            <a:pPr marL="285750" indent="-285750">
              <a:buFontTx/>
              <a:buChar char="-"/>
            </a:pPr>
            <a:r>
              <a:rPr lang="es-ES" dirty="0"/>
              <a:t>QIIME 2 </a:t>
            </a:r>
          </a:p>
          <a:p>
            <a:endParaRPr lang="es-ES" dirty="0"/>
          </a:p>
          <a:p>
            <a:pPr marL="285750" indent="-285750">
              <a:buFontTx/>
              <a:buChar char="-"/>
            </a:pPr>
            <a:r>
              <a:rPr lang="es-ES" b="1" dirty="0">
                <a:solidFill>
                  <a:srgbClr val="E64F13"/>
                </a:solidFill>
              </a:rPr>
              <a:t>Paquetes de R  </a:t>
            </a:r>
            <a:r>
              <a:rPr lang="es-ES" dirty="0"/>
              <a:t>con alguna función especial, como </a:t>
            </a:r>
            <a:r>
              <a:rPr lang="es-ES" dirty="0" err="1"/>
              <a:t>vegan</a:t>
            </a:r>
            <a:endParaRPr lang="es-ES" dirty="0"/>
          </a:p>
          <a:p>
            <a:pPr marL="285750" indent="-285750">
              <a:buFontTx/>
              <a:buChar char="-"/>
            </a:pPr>
            <a:r>
              <a:rPr lang="es-ES" dirty="0"/>
              <a:t>Paquete de R, llamado</a:t>
            </a:r>
            <a:r>
              <a:rPr lang="es-ES" dirty="0">
                <a:solidFill>
                  <a:srgbClr val="E64F13"/>
                </a:solidFill>
              </a:rPr>
              <a:t> </a:t>
            </a:r>
            <a:r>
              <a:rPr lang="es-ES" b="1" dirty="0" err="1">
                <a:solidFill>
                  <a:srgbClr val="E64F13"/>
                </a:solidFill>
              </a:rPr>
              <a:t>iNEXT</a:t>
            </a:r>
            <a:r>
              <a:rPr lang="es-ES" dirty="0"/>
              <a:t>, que está especialmente diseñado para construir curvas de rarefacción</a:t>
            </a:r>
          </a:p>
          <a:p>
            <a:pPr marL="285750" indent="-285750">
              <a:buFontTx/>
              <a:buChar char="-"/>
            </a:pPr>
            <a:endParaRPr lang="es-ES" dirty="0"/>
          </a:p>
          <a:p>
            <a:pPr marL="285750" indent="-285750">
              <a:buFontTx/>
              <a:buChar char="-"/>
            </a:pPr>
            <a:r>
              <a:rPr lang="es-ES" dirty="0"/>
              <a:t>Permiten un mayor control del diseño gráfico de las curvas </a:t>
            </a:r>
          </a:p>
          <a:p>
            <a:pPr marL="285750" indent="-285750">
              <a:buFontTx/>
              <a:buChar char="-"/>
            </a:pP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3" name="Rectángulo 2">
            <a:extLst>
              <a:ext uri="{FF2B5EF4-FFF2-40B4-BE49-F238E27FC236}">
                <a16:creationId xmlns:a16="http://schemas.microsoft.com/office/drawing/2014/main" id="{F00E74AD-6089-C34F-824C-57DD8DD2DCB9}"/>
              </a:ext>
            </a:extLst>
          </p:cNvPr>
          <p:cNvSpPr/>
          <p:nvPr/>
        </p:nvSpPr>
        <p:spPr>
          <a:xfrm>
            <a:off x="5125753" y="5071496"/>
            <a:ext cx="6096000" cy="1200329"/>
          </a:xfrm>
          <a:prstGeom prst="rect">
            <a:avLst/>
          </a:prstGeom>
        </p:spPr>
        <p:txBody>
          <a:bodyPr>
            <a:spAutoFit/>
          </a:bodyPr>
          <a:lstStyle/>
          <a:p>
            <a:pPr>
              <a:spcAft>
                <a:spcPts val="0"/>
              </a:spcAft>
            </a:pPr>
            <a:r>
              <a:rPr lang="en-US" dirty="0" err="1">
                <a:latin typeface="Courier" pitchFamily="2" charset="0"/>
                <a:ea typeface="Times New Roman" panose="02020603050405020304" pitchFamily="18" charset="0"/>
              </a:rPr>
              <a:t>curva_raref</a:t>
            </a:r>
            <a:r>
              <a:rPr lang="en-US" dirty="0">
                <a:latin typeface="Courier" pitchFamily="2" charset="0"/>
                <a:ea typeface="Times New Roman" panose="02020603050405020304" pitchFamily="18" charset="0"/>
              </a:rPr>
              <a:t> &lt;- </a:t>
            </a:r>
            <a:r>
              <a:rPr lang="en-US" dirty="0" err="1">
                <a:latin typeface="Courier" pitchFamily="2" charset="0"/>
                <a:ea typeface="Times New Roman" panose="02020603050405020304" pitchFamily="18" charset="0"/>
              </a:rPr>
              <a:t>rarecurve</a:t>
            </a:r>
            <a:r>
              <a:rPr lang="en-US" dirty="0">
                <a:latin typeface="Courier" pitchFamily="2" charset="0"/>
                <a:ea typeface="Times New Roman" panose="02020603050405020304" pitchFamily="18" charset="0"/>
              </a:rPr>
              <a:t>(t(</a:t>
            </a:r>
            <a:r>
              <a:rPr lang="en-US" dirty="0" err="1">
                <a:latin typeface="Courier" pitchFamily="2" charset="0"/>
                <a:ea typeface="Times New Roman" panose="02020603050405020304" pitchFamily="18" charset="0"/>
              </a:rPr>
              <a:t>otu_table</a:t>
            </a:r>
            <a:r>
              <a:rPr lang="en-US" dirty="0">
                <a:latin typeface="Courier" pitchFamily="2" charset="0"/>
                <a:ea typeface="Times New Roman" panose="02020603050405020304" pitchFamily="18" charset="0"/>
              </a:rPr>
              <a:t>(</a:t>
            </a:r>
            <a:r>
              <a:rPr lang="en-US" dirty="0" err="1">
                <a:latin typeface="Courier" pitchFamily="2" charset="0"/>
                <a:ea typeface="Times New Roman" panose="02020603050405020304" pitchFamily="18" charset="0"/>
              </a:rPr>
              <a:t>physeq</a:t>
            </a:r>
            <a:r>
              <a:rPr lang="en-US" dirty="0">
                <a:latin typeface="Courier" pitchFamily="2" charset="0"/>
                <a:ea typeface="Times New Roman" panose="02020603050405020304" pitchFamily="18" charset="0"/>
              </a:rPr>
              <a:t>)), </a:t>
            </a:r>
            <a:r>
              <a:rPr lang="en-US" dirty="0" err="1">
                <a:latin typeface="Courier" pitchFamily="2" charset="0"/>
                <a:ea typeface="Times New Roman" panose="02020603050405020304" pitchFamily="18" charset="0"/>
              </a:rPr>
              <a:t>xlab</a:t>
            </a:r>
            <a:r>
              <a:rPr lang="en-US" dirty="0">
                <a:latin typeface="Courier" pitchFamily="2" charset="0"/>
                <a:ea typeface="Times New Roman" panose="02020603050405020304" pitchFamily="18" charset="0"/>
              </a:rPr>
              <a:t>="sample size", </a:t>
            </a:r>
            <a:r>
              <a:rPr lang="en-US" dirty="0" err="1">
                <a:latin typeface="Courier" pitchFamily="2" charset="0"/>
                <a:ea typeface="Times New Roman" panose="02020603050405020304" pitchFamily="18" charset="0"/>
              </a:rPr>
              <a:t>ylab</a:t>
            </a:r>
            <a:r>
              <a:rPr lang="en-US" dirty="0">
                <a:latin typeface="Courier" pitchFamily="2" charset="0"/>
                <a:ea typeface="Times New Roman" panose="02020603050405020304" pitchFamily="18" charset="0"/>
              </a:rPr>
              <a:t>="number of species")</a:t>
            </a:r>
            <a:endParaRPr lang="es-ES" sz="2000" dirty="0">
              <a:effectLst/>
              <a:latin typeface="Times New Roman" panose="02020603050405020304" pitchFamily="18" charset="0"/>
              <a:ea typeface="Times New Roman" panose="02020603050405020304" pitchFamily="18" charset="0"/>
            </a:endParaRPr>
          </a:p>
        </p:txBody>
      </p:sp>
      <p:pic>
        <p:nvPicPr>
          <p:cNvPr id="7" name="Imagen 6">
            <a:extLst>
              <a:ext uri="{FF2B5EF4-FFF2-40B4-BE49-F238E27FC236}">
                <a16:creationId xmlns:a16="http://schemas.microsoft.com/office/drawing/2014/main" id="{AAEC1249-308E-394B-BEC8-21EDE7AD3050}"/>
              </a:ext>
            </a:extLst>
          </p:cNvPr>
          <p:cNvPicPr>
            <a:picLocks noChangeAspect="1"/>
          </p:cNvPicPr>
          <p:nvPr/>
        </p:nvPicPr>
        <p:blipFill>
          <a:blip r:embed="rId2"/>
          <a:stretch>
            <a:fillRect/>
          </a:stretch>
        </p:blipFill>
        <p:spPr>
          <a:xfrm>
            <a:off x="981582" y="3282917"/>
            <a:ext cx="4114249" cy="3575083"/>
          </a:xfrm>
          <a:prstGeom prst="rect">
            <a:avLst/>
          </a:prstGeom>
        </p:spPr>
      </p:pic>
      <p:sp>
        <p:nvSpPr>
          <p:cNvPr id="8" name="Rectángulo 7">
            <a:extLst>
              <a:ext uri="{FF2B5EF4-FFF2-40B4-BE49-F238E27FC236}">
                <a16:creationId xmlns:a16="http://schemas.microsoft.com/office/drawing/2014/main" id="{80428D4D-FE20-A949-9D6F-FF74D0B660CC}"/>
              </a:ext>
            </a:extLst>
          </p:cNvPr>
          <p:cNvSpPr/>
          <p:nvPr/>
        </p:nvSpPr>
        <p:spPr>
          <a:xfrm>
            <a:off x="5125753" y="4764706"/>
            <a:ext cx="851515" cy="369332"/>
          </a:xfrm>
          <a:prstGeom prst="rect">
            <a:avLst/>
          </a:prstGeom>
        </p:spPr>
        <p:txBody>
          <a:bodyPr wrap="none">
            <a:spAutoFit/>
          </a:bodyPr>
          <a:lstStyle/>
          <a:p>
            <a:r>
              <a:rPr lang="es-ES" b="1" dirty="0" err="1">
                <a:solidFill>
                  <a:srgbClr val="E64F13"/>
                </a:solidFill>
              </a:rPr>
              <a:t>vegan</a:t>
            </a:r>
            <a:endParaRPr lang="es-ES" b="1" dirty="0">
              <a:solidFill>
                <a:srgbClr val="E64F13"/>
              </a:solidFill>
            </a:endParaRPr>
          </a:p>
        </p:txBody>
      </p:sp>
      <p:sp>
        <p:nvSpPr>
          <p:cNvPr id="10" name="Marcador de texto 9">
            <a:extLst>
              <a:ext uri="{FF2B5EF4-FFF2-40B4-BE49-F238E27FC236}">
                <a16:creationId xmlns:a16="http://schemas.microsoft.com/office/drawing/2014/main" id="{E89030C6-D43B-D24E-94BB-D0AB100C0E7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6018086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HANDS ON: </a:t>
            </a:r>
            <a:r>
              <a:rPr lang="es-ES_tradnl" dirty="0" err="1"/>
              <a:t>iNEXT</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257463" y="948690"/>
            <a:ext cx="10952955" cy="1477328"/>
          </a:xfrm>
          <a:prstGeom prst="rect">
            <a:avLst/>
          </a:prstGeom>
        </p:spPr>
        <p:txBody>
          <a:bodyPr wrap="square">
            <a:spAutoFit/>
          </a:bodyPr>
          <a:lstStyle/>
          <a:p>
            <a:r>
              <a:rPr lang="es-ES" b="1" dirty="0">
                <a:solidFill>
                  <a:srgbClr val="E64F13"/>
                </a:solidFill>
              </a:rPr>
              <a:t>RAREFECTION CURVES:</a:t>
            </a:r>
          </a:p>
          <a:p>
            <a:endParaRPr lang="es-ES" dirty="0"/>
          </a:p>
          <a:p>
            <a:pPr marL="285750" indent="-285750">
              <a:buFontTx/>
              <a:buChar char="-"/>
            </a:pP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Rectángulo 3">
            <a:extLst>
              <a:ext uri="{FF2B5EF4-FFF2-40B4-BE49-F238E27FC236}">
                <a16:creationId xmlns:a16="http://schemas.microsoft.com/office/drawing/2014/main" id="{7E3DA679-CFA3-6C48-86C0-8A3D3A1B4466}"/>
              </a:ext>
            </a:extLst>
          </p:cNvPr>
          <p:cNvSpPr/>
          <p:nvPr/>
        </p:nvSpPr>
        <p:spPr>
          <a:xfrm>
            <a:off x="514661" y="1582062"/>
            <a:ext cx="9783581" cy="646331"/>
          </a:xfrm>
          <a:prstGeom prst="rect">
            <a:avLst/>
          </a:prstGeom>
        </p:spPr>
        <p:txBody>
          <a:bodyPr wrap="square">
            <a:spAutoFit/>
          </a:bodyPr>
          <a:lstStyle/>
          <a:p>
            <a:r>
              <a:rPr lang="es-ES" dirty="0"/>
              <a:t>Seguir el siguiente link: https://</a:t>
            </a:r>
            <a:r>
              <a:rPr lang="es-ES" dirty="0" err="1"/>
              <a:t>cran.r-project.org</a:t>
            </a:r>
            <a:r>
              <a:rPr lang="es-ES" dirty="0"/>
              <a:t>/web/</a:t>
            </a:r>
            <a:r>
              <a:rPr lang="es-ES" dirty="0" err="1"/>
              <a:t>packages</a:t>
            </a:r>
            <a:r>
              <a:rPr lang="es-ES" dirty="0"/>
              <a:t>/</a:t>
            </a:r>
            <a:r>
              <a:rPr lang="es-ES" dirty="0" err="1"/>
              <a:t>iNEXT</a:t>
            </a:r>
            <a:r>
              <a:rPr lang="es-ES" dirty="0"/>
              <a:t>/</a:t>
            </a:r>
            <a:r>
              <a:rPr lang="es-ES" dirty="0" err="1"/>
              <a:t>vignettes</a:t>
            </a:r>
            <a:r>
              <a:rPr lang="es-ES" dirty="0"/>
              <a:t>/</a:t>
            </a:r>
            <a:r>
              <a:rPr lang="es-ES" dirty="0" err="1"/>
              <a:t>Introduction.html</a:t>
            </a:r>
            <a:endParaRPr lang="es-ES" dirty="0"/>
          </a:p>
        </p:txBody>
      </p:sp>
      <p:pic>
        <p:nvPicPr>
          <p:cNvPr id="8" name="Imagen 7" descr="Interfaz de usuario gráfica, Gráfico, Aplicación&#10;&#10;Descripción generada automáticamente">
            <a:extLst>
              <a:ext uri="{FF2B5EF4-FFF2-40B4-BE49-F238E27FC236}">
                <a16:creationId xmlns:a16="http://schemas.microsoft.com/office/drawing/2014/main" id="{6DF8BA1B-32A3-1143-AFA4-C05435C4414B}"/>
              </a:ext>
            </a:extLst>
          </p:cNvPr>
          <p:cNvPicPr>
            <a:picLocks noChangeAspect="1"/>
          </p:cNvPicPr>
          <p:nvPr/>
        </p:nvPicPr>
        <p:blipFill>
          <a:blip r:embed="rId2"/>
          <a:stretch>
            <a:fillRect/>
          </a:stretch>
        </p:blipFill>
        <p:spPr>
          <a:xfrm>
            <a:off x="1118934" y="2617689"/>
            <a:ext cx="4287517" cy="3197932"/>
          </a:xfrm>
          <a:prstGeom prst="rect">
            <a:avLst/>
          </a:prstGeom>
        </p:spPr>
      </p:pic>
      <p:pic>
        <p:nvPicPr>
          <p:cNvPr id="10" name="Imagen 9">
            <a:extLst>
              <a:ext uri="{FF2B5EF4-FFF2-40B4-BE49-F238E27FC236}">
                <a16:creationId xmlns:a16="http://schemas.microsoft.com/office/drawing/2014/main" id="{C63B5729-2A31-5B4B-8E60-BB450DAEEECE}"/>
              </a:ext>
            </a:extLst>
          </p:cNvPr>
          <p:cNvPicPr>
            <a:picLocks noChangeAspect="1"/>
          </p:cNvPicPr>
          <p:nvPr/>
        </p:nvPicPr>
        <p:blipFill>
          <a:blip r:embed="rId3"/>
          <a:stretch>
            <a:fillRect/>
          </a:stretch>
        </p:blipFill>
        <p:spPr>
          <a:xfrm>
            <a:off x="5891818" y="2326229"/>
            <a:ext cx="4563869" cy="3780852"/>
          </a:xfrm>
          <a:prstGeom prst="rect">
            <a:avLst/>
          </a:prstGeom>
        </p:spPr>
      </p:pic>
      <p:sp>
        <p:nvSpPr>
          <p:cNvPr id="7" name="Marcador de texto 6">
            <a:extLst>
              <a:ext uri="{FF2B5EF4-FFF2-40B4-BE49-F238E27FC236}">
                <a16:creationId xmlns:a16="http://schemas.microsoft.com/office/drawing/2014/main" id="{E5A08A64-F52C-9C40-B0AC-2AD080473D2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514651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18610"/>
            <a:ext cx="10952955" cy="3693319"/>
          </a:xfrm>
          <a:prstGeom prst="rect">
            <a:avLst/>
          </a:prstGeom>
        </p:spPr>
        <p:txBody>
          <a:bodyPr wrap="square">
            <a:spAutoFit/>
          </a:bodyPr>
          <a:lstStyle/>
          <a:p>
            <a:r>
              <a:rPr lang="es-ES" b="1" dirty="0">
                <a:solidFill>
                  <a:srgbClr val="E64F13"/>
                </a:solidFill>
              </a:rPr>
              <a:t>ALFA DIVERSIDAD </a:t>
            </a:r>
            <a:r>
              <a:rPr lang="es-ES" dirty="0"/>
              <a:t>= Diversidad inherente a una misma muestra</a:t>
            </a:r>
          </a:p>
          <a:p>
            <a:r>
              <a:rPr lang="es-ES" dirty="0"/>
              <a:t>Se puede establecer:</a:t>
            </a:r>
          </a:p>
          <a:p>
            <a:endParaRPr lang="es-ES" dirty="0"/>
          </a:p>
          <a:p>
            <a:pPr marL="285750" indent="-285750">
              <a:buFontTx/>
              <a:buChar char="-"/>
            </a:pPr>
            <a:r>
              <a:rPr lang="es-ES" dirty="0"/>
              <a:t>Contando el número de especies presentes (riqueza o </a:t>
            </a:r>
            <a:r>
              <a:rPr lang="es-ES" i="1" dirty="0" err="1"/>
              <a:t>richness</a:t>
            </a:r>
            <a:r>
              <a:rPr lang="es-ES" dirty="0"/>
              <a:t>),</a:t>
            </a:r>
          </a:p>
          <a:p>
            <a:pPr marL="285750" indent="-285750">
              <a:buFontTx/>
              <a:buChar char="-"/>
            </a:pPr>
            <a:r>
              <a:rPr lang="es-ES" dirty="0"/>
              <a:t>Contando la diversidad relativa de distintas especies (</a:t>
            </a:r>
            <a:r>
              <a:rPr lang="es-ES" i="1" dirty="0" err="1"/>
              <a:t>diversity</a:t>
            </a:r>
            <a:r>
              <a:rPr lang="es-ES" dirty="0"/>
              <a:t>) </a:t>
            </a:r>
          </a:p>
          <a:p>
            <a:pPr marL="285750" indent="-285750">
              <a:buFontTx/>
              <a:buChar char="-"/>
            </a:pPr>
            <a:r>
              <a:rPr lang="es-ES" dirty="0"/>
              <a:t>Contando la heterogeneidad de la muestra (</a:t>
            </a:r>
            <a:r>
              <a:rPr lang="es-ES" i="1" dirty="0" err="1"/>
              <a:t>eveness</a:t>
            </a:r>
            <a:r>
              <a:rPr lang="es-ES" dirty="0"/>
              <a:t>) presentes en dicha muestra </a:t>
            </a:r>
          </a:p>
          <a:p>
            <a:pPr marL="285750" indent="-285750">
              <a:buFontTx/>
              <a:buChar char="-"/>
            </a:pPr>
            <a:endParaRPr lang="es-ES" dirty="0"/>
          </a:p>
          <a:p>
            <a:pPr marL="285750" indent="-285750">
              <a:buFontTx/>
              <a:buChar char="-"/>
            </a:pPr>
            <a:r>
              <a:rPr lang="es-ES" dirty="0"/>
              <a:t>Distintos índices o métricas para medir la diversidad alfa dentro de una misma muestra:</a:t>
            </a:r>
          </a:p>
          <a:p>
            <a:pPr marL="285750" indent="-285750">
              <a:buFontTx/>
              <a:buChar char="-"/>
            </a:pPr>
            <a:endParaRPr lang="es-ES" dirty="0"/>
          </a:p>
          <a:p>
            <a:pPr marL="285750" indent="-285750">
              <a:buFontTx/>
              <a:buChar char="-"/>
            </a:pPr>
            <a:r>
              <a:rPr lang="es-ES" dirty="0"/>
              <a:t>Índice Chao1</a:t>
            </a:r>
          </a:p>
          <a:p>
            <a:pPr marL="285750" indent="-285750">
              <a:buFontTx/>
              <a:buChar char="-"/>
            </a:pPr>
            <a:r>
              <a:rPr lang="es-ES" dirty="0"/>
              <a:t>Shannon</a:t>
            </a:r>
          </a:p>
          <a:p>
            <a:pPr marL="285750" indent="-285750">
              <a:buFontTx/>
              <a:buChar char="-"/>
            </a:pPr>
            <a:r>
              <a:rPr lang="es-ES" dirty="0"/>
              <a:t>Simpson</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3F8E71E6-5C75-B946-871D-8D377486D02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6719553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18610"/>
            <a:ext cx="10952955" cy="4247317"/>
          </a:xfrm>
          <a:prstGeom prst="rect">
            <a:avLst/>
          </a:prstGeom>
        </p:spPr>
        <p:txBody>
          <a:bodyPr wrap="square">
            <a:spAutoFit/>
          </a:bodyPr>
          <a:lstStyle/>
          <a:p>
            <a:r>
              <a:rPr lang="es-ES" b="1" dirty="0">
                <a:solidFill>
                  <a:srgbClr val="E64F13"/>
                </a:solidFill>
              </a:rPr>
              <a:t>ALFA DIVERSIDAD </a:t>
            </a:r>
            <a:r>
              <a:rPr lang="es-ES" dirty="0"/>
              <a:t>= Diversidad inherente a una misma muestra</a:t>
            </a:r>
          </a:p>
          <a:p>
            <a:pPr marL="285750" indent="-285750">
              <a:buFontTx/>
              <a:buChar char="-"/>
            </a:pPr>
            <a:endParaRPr lang="es-ES" dirty="0"/>
          </a:p>
          <a:p>
            <a:pPr marL="285750" indent="-285750">
              <a:buFontTx/>
              <a:buChar char="-"/>
            </a:pPr>
            <a:r>
              <a:rPr lang="es-ES" dirty="0"/>
              <a:t>Una vez calculados los índices: Comprobar si estadísticamente estos índices varían entre dos grupos de muestras que queremos comparar. </a:t>
            </a:r>
          </a:p>
          <a:p>
            <a:pPr marL="285750" indent="-285750">
              <a:buFontTx/>
              <a:buChar char="-"/>
            </a:pPr>
            <a:endParaRPr lang="es-ES" dirty="0"/>
          </a:p>
          <a:p>
            <a:pPr marL="285750" indent="-285750">
              <a:buFontTx/>
              <a:buChar char="-"/>
            </a:pPr>
            <a:r>
              <a:rPr lang="es-ES" dirty="0"/>
              <a:t>Para ello se puede hacer uso de test estadísticos, como el test no paramétrico de </a:t>
            </a:r>
            <a:r>
              <a:rPr lang="es-ES" dirty="0" err="1"/>
              <a:t>Wilcoxon</a:t>
            </a:r>
            <a:r>
              <a:rPr lang="es-ES" dirty="0"/>
              <a:t>, el test de </a:t>
            </a:r>
            <a:r>
              <a:rPr lang="es-ES" dirty="0" err="1"/>
              <a:t>Kruskal</a:t>
            </a:r>
            <a:r>
              <a:rPr lang="es-ES" dirty="0"/>
              <a:t>-Wallis o el de </a:t>
            </a:r>
            <a:r>
              <a:rPr lang="es-ES" dirty="0" err="1"/>
              <a:t>Kolmogorov-Smirnov</a:t>
            </a:r>
            <a:r>
              <a:rPr lang="es-ES" dirty="0"/>
              <a:t> para comparaciones por pares. </a:t>
            </a:r>
          </a:p>
          <a:p>
            <a:pPr marL="285750" indent="-285750">
              <a:buFontTx/>
              <a:buChar char="-"/>
            </a:pPr>
            <a:endParaRPr lang="es-ES" dirty="0"/>
          </a:p>
          <a:p>
            <a:r>
              <a:rPr lang="es-ES" dirty="0"/>
              <a:t>Se usan </a:t>
            </a:r>
            <a:r>
              <a:rPr lang="es-ES" b="1" dirty="0" err="1">
                <a:solidFill>
                  <a:srgbClr val="E64F13"/>
                </a:solidFill>
              </a:rPr>
              <a:t>tests</a:t>
            </a:r>
            <a:r>
              <a:rPr lang="es-ES" b="1" dirty="0">
                <a:solidFill>
                  <a:srgbClr val="E64F13"/>
                </a:solidFill>
              </a:rPr>
              <a:t> no paramétricos </a:t>
            </a:r>
            <a:r>
              <a:rPr lang="es-ES" dirty="0"/>
              <a:t>porque a priori no se conoce la distribución de los datos, es decir, si estos se ajustan a una distribución conocida. No podemos asumir una distribución normal de las muestras con una desviación estándar, ya que es posible que las muestras se diferencien mucho en el número de especies presentes, y por tanto </a:t>
            </a:r>
            <a:r>
              <a:rPr lang="es-ES" b="1" dirty="0">
                <a:solidFill>
                  <a:srgbClr val="E64F13"/>
                </a:solidFill>
              </a:rPr>
              <a:t>no es conveniente usar </a:t>
            </a:r>
            <a:r>
              <a:rPr lang="es-ES" b="1" dirty="0" err="1">
                <a:solidFill>
                  <a:srgbClr val="E64F13"/>
                </a:solidFill>
              </a:rPr>
              <a:t>tests</a:t>
            </a:r>
            <a:r>
              <a:rPr lang="es-ES" b="1" dirty="0">
                <a:solidFill>
                  <a:srgbClr val="E64F13"/>
                </a:solidFill>
              </a:rPr>
              <a:t> más sencillos como un </a:t>
            </a:r>
            <a:r>
              <a:rPr lang="es-ES" b="1" dirty="0" err="1">
                <a:solidFill>
                  <a:srgbClr val="E64F13"/>
                </a:solidFill>
              </a:rPr>
              <a:t>tests</a:t>
            </a:r>
            <a:r>
              <a:rPr lang="es-ES" b="1" dirty="0">
                <a:solidFill>
                  <a:srgbClr val="E64F13"/>
                </a:solidFill>
              </a:rPr>
              <a:t> de la t o un test de Fisher.</a:t>
            </a:r>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5BA750DB-45E6-2F47-9E1A-6201E64F26E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700032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2F597A-C9DD-5543-920A-C2B990DD4D8A}"/>
              </a:ext>
            </a:extLst>
          </p:cNvPr>
          <p:cNvSpPr>
            <a:spLocks noGrp="1"/>
          </p:cNvSpPr>
          <p:nvPr>
            <p:ph type="body" sz="quarter" idx="11"/>
          </p:nvPr>
        </p:nvSpPr>
        <p:spPr>
          <a:xfrm>
            <a:off x="312869" y="855133"/>
            <a:ext cx="11415107" cy="922865"/>
          </a:xfrm>
        </p:spPr>
        <p:txBody>
          <a:bodyPr/>
          <a:lstStyle/>
          <a:p>
            <a:pPr marL="1143000" indent="-1143000">
              <a:buAutoNum type="arabicPeriod"/>
            </a:pPr>
            <a:r>
              <a:rPr lang="es-ES" sz="3600" b="1" dirty="0"/>
              <a:t>Introducción al análisis de datos </a:t>
            </a:r>
            <a:r>
              <a:rPr lang="es-ES" sz="3600" b="1" dirty="0" err="1"/>
              <a:t>ómicos</a:t>
            </a:r>
            <a:r>
              <a:rPr lang="es-ES" sz="3600" b="1" dirty="0"/>
              <a:t> de poblaciones. Diseños experimentales </a:t>
            </a:r>
            <a:endParaRPr lang="es-ES_tradnl" sz="3600" b="1" dirty="0"/>
          </a:p>
          <a:p>
            <a:pPr marL="1143000" indent="-1143000">
              <a:buAutoNum type="arabicPeriod"/>
            </a:pPr>
            <a:r>
              <a:rPr lang="es-ES_tradnl" sz="3600" b="1" dirty="0"/>
              <a:t>Metagenómica </a:t>
            </a:r>
            <a:r>
              <a:rPr lang="es-ES_tradnl" sz="3600" b="1" i="1" dirty="0"/>
              <a:t>(</a:t>
            </a:r>
            <a:r>
              <a:rPr lang="es-ES_tradnl" sz="3600" b="1" i="1" dirty="0" err="1"/>
              <a:t>whole</a:t>
            </a:r>
            <a:r>
              <a:rPr lang="es-ES_tradnl" sz="3600" b="1" i="1" dirty="0"/>
              <a:t> </a:t>
            </a:r>
            <a:r>
              <a:rPr lang="es-ES_tradnl" sz="3600" b="1" i="1" dirty="0" err="1"/>
              <a:t>genome</a:t>
            </a:r>
            <a:r>
              <a:rPr lang="es-ES_tradnl" sz="3600" b="1" i="1" dirty="0"/>
              <a:t> </a:t>
            </a:r>
            <a:r>
              <a:rPr lang="es-ES_tradnl" sz="3600" b="1" i="1" dirty="0" err="1"/>
              <a:t>sequencing</a:t>
            </a:r>
            <a:r>
              <a:rPr lang="es-ES_tradnl" sz="3600" b="1" dirty="0"/>
              <a:t>)</a:t>
            </a:r>
          </a:p>
          <a:p>
            <a:pPr marL="1143000" indent="-1143000">
              <a:buAutoNum type="arabicPeriod"/>
            </a:pPr>
            <a:r>
              <a:rPr lang="es-ES_tradnl" sz="3600" b="1" dirty="0"/>
              <a:t>Metataxonómica</a:t>
            </a:r>
            <a:r>
              <a:rPr lang="es-ES" sz="3600" dirty="0"/>
              <a:t>  </a:t>
            </a:r>
          </a:p>
          <a:p>
            <a:pPr marL="1143000" indent="-1143000">
              <a:buAutoNum type="arabicPeriod"/>
            </a:pPr>
            <a:r>
              <a:rPr lang="es-ES" sz="3600" b="1" dirty="0"/>
              <a:t>Análisis e interpretación biológica de resultados, principales herramientas de análisis </a:t>
            </a:r>
            <a:r>
              <a:rPr lang="es-ES" sz="3600" b="1" dirty="0" err="1"/>
              <a:t>bioestadístico</a:t>
            </a:r>
            <a:r>
              <a:rPr lang="es-ES" sz="3600" b="1" dirty="0"/>
              <a:t> </a:t>
            </a:r>
          </a:p>
          <a:p>
            <a:pPr marL="1143000" indent="-1143000">
              <a:buAutoNum type="arabicPeriod"/>
            </a:pPr>
            <a:r>
              <a:rPr lang="es-ES" sz="3600" b="1" dirty="0"/>
              <a:t>Otras herramientas e interfaces web para llevar a cabo análisis en estudios </a:t>
            </a:r>
            <a:r>
              <a:rPr lang="es-ES" sz="3600" b="1" dirty="0" err="1"/>
              <a:t>ómicos</a:t>
            </a:r>
            <a:r>
              <a:rPr lang="es-ES" sz="3600" b="1" dirty="0"/>
              <a:t> de poblaciones </a:t>
            </a:r>
          </a:p>
          <a:p>
            <a:pPr marL="742950" indent="-742950">
              <a:buAutoNum type="arabicPeriod" startAt="4"/>
            </a:pPr>
            <a:endParaRPr lang="es-ES" sz="3600" b="1" dirty="0"/>
          </a:p>
          <a:p>
            <a:pPr marL="1143000" indent="-1143000">
              <a:buAutoNum type="arabicPeriod"/>
            </a:pPr>
            <a:endParaRPr lang="es-ES_tradnl" sz="3600" b="1" dirty="0"/>
          </a:p>
          <a:p>
            <a:pPr marL="1143000" indent="-1143000">
              <a:buAutoNum type="arabicPeriod"/>
            </a:pPr>
            <a:endParaRPr lang="es-ES" dirty="0"/>
          </a:p>
        </p:txBody>
      </p:sp>
      <p:sp>
        <p:nvSpPr>
          <p:cNvPr id="4" name="Marcador de texto 3">
            <a:extLst>
              <a:ext uri="{FF2B5EF4-FFF2-40B4-BE49-F238E27FC236}">
                <a16:creationId xmlns:a16="http://schemas.microsoft.com/office/drawing/2014/main" id="{97CCC9AE-EC67-914C-A901-89E9EF2896B8}"/>
              </a:ext>
            </a:extLst>
          </p:cNvPr>
          <p:cNvSpPr>
            <a:spLocks noGrp="1"/>
          </p:cNvSpPr>
          <p:nvPr>
            <p:ph type="body" sz="quarter" idx="12"/>
          </p:nvPr>
        </p:nvSpPr>
        <p:spPr/>
        <p:txBody>
          <a:bodyPr/>
          <a:lstStyle/>
          <a:p>
            <a:r>
              <a:rPr lang="es-ES" dirty="0"/>
              <a:t>Curso 2024-25</a:t>
            </a:r>
          </a:p>
        </p:txBody>
      </p:sp>
    </p:spTree>
    <p:extLst>
      <p:ext uri="{BB962C8B-B14F-4D97-AF65-F5344CB8AC3E}">
        <p14:creationId xmlns:p14="http://schemas.microsoft.com/office/powerpoint/2010/main" val="231448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18610"/>
            <a:ext cx="10952955" cy="1200329"/>
          </a:xfrm>
          <a:prstGeom prst="rect">
            <a:avLst/>
          </a:prstGeom>
        </p:spPr>
        <p:txBody>
          <a:bodyPr wrap="square">
            <a:spAutoFit/>
          </a:bodyPr>
          <a:lstStyle/>
          <a:p>
            <a:r>
              <a:rPr lang="es-ES" b="1" dirty="0">
                <a:solidFill>
                  <a:srgbClr val="E64F13"/>
                </a:solidFill>
              </a:rPr>
              <a:t>ALFA DIVERSIDAD </a:t>
            </a:r>
            <a:r>
              <a:rPr lang="es-ES" dirty="0"/>
              <a:t>= Diversidad inherente a una misma muestra</a:t>
            </a:r>
          </a:p>
          <a:p>
            <a:pPr marL="285750" indent="-285750">
              <a:buFontTx/>
              <a:buChar char="-"/>
            </a:pP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3FA5F493-F591-2046-90FB-F108BBB77BA8}"/>
              </a:ext>
            </a:extLst>
          </p:cNvPr>
          <p:cNvPicPr>
            <a:picLocks noChangeAspect="1"/>
          </p:cNvPicPr>
          <p:nvPr/>
        </p:nvPicPr>
        <p:blipFill>
          <a:blip r:embed="rId2"/>
          <a:stretch>
            <a:fillRect/>
          </a:stretch>
        </p:blipFill>
        <p:spPr>
          <a:xfrm>
            <a:off x="6542912" y="2265497"/>
            <a:ext cx="4489220" cy="4410855"/>
          </a:xfrm>
          <a:prstGeom prst="rect">
            <a:avLst/>
          </a:prstGeom>
        </p:spPr>
      </p:pic>
      <p:sp>
        <p:nvSpPr>
          <p:cNvPr id="4" name="Rectángulo 3">
            <a:extLst>
              <a:ext uri="{FF2B5EF4-FFF2-40B4-BE49-F238E27FC236}">
                <a16:creationId xmlns:a16="http://schemas.microsoft.com/office/drawing/2014/main" id="{5706A010-B9CF-1041-99D1-0BCAA44A6B4F}"/>
              </a:ext>
            </a:extLst>
          </p:cNvPr>
          <p:cNvSpPr/>
          <p:nvPr/>
        </p:nvSpPr>
        <p:spPr>
          <a:xfrm>
            <a:off x="2613977" y="3832496"/>
            <a:ext cx="2646878" cy="369332"/>
          </a:xfrm>
          <a:prstGeom prst="rect">
            <a:avLst/>
          </a:prstGeom>
        </p:spPr>
        <p:txBody>
          <a:bodyPr wrap="none">
            <a:spAutoFit/>
          </a:bodyPr>
          <a:lstStyle/>
          <a:p>
            <a:r>
              <a:rPr lang="es-ES" b="1" dirty="0" err="1">
                <a:solidFill>
                  <a:srgbClr val="E64F13"/>
                </a:solidFill>
              </a:rPr>
              <a:t>tests</a:t>
            </a:r>
            <a:r>
              <a:rPr lang="es-ES" b="1" dirty="0">
                <a:solidFill>
                  <a:srgbClr val="E64F13"/>
                </a:solidFill>
              </a:rPr>
              <a:t> no paramétricos </a:t>
            </a:r>
            <a:endParaRPr lang="es-ES" dirty="0"/>
          </a:p>
        </p:txBody>
      </p:sp>
      <p:sp>
        <p:nvSpPr>
          <p:cNvPr id="8" name="Marcador de texto 7">
            <a:extLst>
              <a:ext uri="{FF2B5EF4-FFF2-40B4-BE49-F238E27FC236}">
                <a16:creationId xmlns:a16="http://schemas.microsoft.com/office/drawing/2014/main" id="{0D57D11F-99C3-D941-8A33-5732DF3DB8E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07942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7" y="1903620"/>
            <a:ext cx="6977534" cy="2862322"/>
          </a:xfrm>
          <a:prstGeom prst="rect">
            <a:avLst/>
          </a:prstGeom>
        </p:spPr>
        <p:txBody>
          <a:bodyPr wrap="square">
            <a:spAutoFit/>
          </a:bodyPr>
          <a:lstStyle/>
          <a:p>
            <a:pPr lvl="0"/>
            <a:r>
              <a:rPr lang="es-ES" b="1" dirty="0">
                <a:solidFill>
                  <a:srgbClr val="E64F13"/>
                </a:solidFill>
              </a:rPr>
              <a:t>Riqueza de especies</a:t>
            </a:r>
          </a:p>
          <a:p>
            <a:pPr lvl="0"/>
            <a:endParaRPr lang="es-ES" dirty="0">
              <a:solidFill>
                <a:srgbClr val="E64F13"/>
              </a:solidFill>
            </a:endParaRPr>
          </a:p>
          <a:p>
            <a:pPr marL="285750" indent="-285750">
              <a:buFontTx/>
              <a:buChar char="-"/>
            </a:pPr>
            <a:r>
              <a:rPr lang="es-ES" dirty="0"/>
              <a:t>Medida de la diversidad alfa más intuitiva</a:t>
            </a:r>
          </a:p>
          <a:p>
            <a:pPr marL="285750" indent="-285750">
              <a:buFontTx/>
              <a:buChar char="-"/>
            </a:pPr>
            <a:r>
              <a:rPr lang="es-ES" dirty="0"/>
              <a:t>Consiste en contabilizar el número total de especies, o </a:t>
            </a:r>
            <a:r>
              <a:rPr lang="es-ES" dirty="0" err="1"/>
              <a:t>OTUs</a:t>
            </a:r>
            <a:r>
              <a:rPr lang="es-ES" dirty="0"/>
              <a:t>, presentes por muestra, sin tener en cuanta la abundancia de cada una de ellas.</a:t>
            </a:r>
          </a:p>
          <a:p>
            <a:pPr marL="285750" indent="-285750">
              <a:buFontTx/>
              <a:buChar char="-"/>
            </a:pPr>
            <a:r>
              <a:rPr lang="es-ES" dirty="0"/>
              <a:t>En los distintos programas que calculan este valor de riqueza, se representa esta medida con la letra S y la palabra en inglés, </a:t>
            </a:r>
            <a:r>
              <a:rPr lang="es-ES" i="1" dirty="0" err="1"/>
              <a:t>richness</a:t>
            </a:r>
            <a:r>
              <a:rPr lang="es-ES" dirty="0"/>
              <a:t>.</a:t>
            </a: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4" name="Imagen 3" descr="Gráfico, Gráfico de cajas y bigotes&#10;&#10;Descripción generada automáticamente">
            <a:extLst>
              <a:ext uri="{FF2B5EF4-FFF2-40B4-BE49-F238E27FC236}">
                <a16:creationId xmlns:a16="http://schemas.microsoft.com/office/drawing/2014/main" id="{7D2014A3-0163-7546-BDCB-549597BD3B00}"/>
              </a:ext>
            </a:extLst>
          </p:cNvPr>
          <p:cNvPicPr>
            <a:picLocks noChangeAspect="1"/>
          </p:cNvPicPr>
          <p:nvPr/>
        </p:nvPicPr>
        <p:blipFill rotWithShape="1">
          <a:blip r:embed="rId2"/>
          <a:srcRect r="69783"/>
          <a:stretch/>
        </p:blipFill>
        <p:spPr>
          <a:xfrm>
            <a:off x="7919064" y="980390"/>
            <a:ext cx="2716967" cy="5092700"/>
          </a:xfrm>
          <a:prstGeom prst="rect">
            <a:avLst/>
          </a:prstGeom>
        </p:spPr>
      </p:pic>
      <p:sp>
        <p:nvSpPr>
          <p:cNvPr id="7" name="Rectángulo 6">
            <a:extLst>
              <a:ext uri="{FF2B5EF4-FFF2-40B4-BE49-F238E27FC236}">
                <a16:creationId xmlns:a16="http://schemas.microsoft.com/office/drawing/2014/main" id="{86F30CA8-EA29-B44C-A953-87EF989B90DA}"/>
              </a:ext>
            </a:extLst>
          </p:cNvPr>
          <p:cNvSpPr/>
          <p:nvPr/>
        </p:nvSpPr>
        <p:spPr>
          <a:xfrm>
            <a:off x="8845571" y="5600661"/>
            <a:ext cx="1505540" cy="369332"/>
          </a:xfrm>
          <a:prstGeom prst="rect">
            <a:avLst/>
          </a:prstGeom>
        </p:spPr>
        <p:txBody>
          <a:bodyPr wrap="none">
            <a:spAutoFit/>
          </a:bodyPr>
          <a:lstStyle/>
          <a:p>
            <a:r>
              <a:rPr lang="es-ES" dirty="0" err="1"/>
              <a:t>Lavoie</a:t>
            </a:r>
            <a:r>
              <a:rPr lang="es-ES" dirty="0"/>
              <a:t>, 2017</a:t>
            </a:r>
          </a:p>
        </p:txBody>
      </p:sp>
      <p:sp>
        <p:nvSpPr>
          <p:cNvPr id="8" name="Marcador de texto 7">
            <a:extLst>
              <a:ext uri="{FF2B5EF4-FFF2-40B4-BE49-F238E27FC236}">
                <a16:creationId xmlns:a16="http://schemas.microsoft.com/office/drawing/2014/main" id="{E7A7562E-EBD8-654C-A528-9059B0DADEB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7137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7" y="1903620"/>
            <a:ext cx="5638214" cy="2585323"/>
          </a:xfrm>
          <a:prstGeom prst="rect">
            <a:avLst/>
          </a:prstGeom>
        </p:spPr>
        <p:txBody>
          <a:bodyPr wrap="square">
            <a:spAutoFit/>
          </a:bodyPr>
          <a:lstStyle/>
          <a:p>
            <a:pPr lvl="0"/>
            <a:r>
              <a:rPr lang="es-ES" b="1" dirty="0">
                <a:solidFill>
                  <a:srgbClr val="E64F13"/>
                </a:solidFill>
              </a:rPr>
              <a:t>Riqueza de especies</a:t>
            </a:r>
          </a:p>
          <a:p>
            <a:pPr lvl="0"/>
            <a:endParaRPr lang="es-ES" dirty="0">
              <a:solidFill>
                <a:srgbClr val="E64F13"/>
              </a:solidFill>
            </a:endParaRPr>
          </a:p>
          <a:p>
            <a:pPr marL="285750" indent="-285750">
              <a:buFontTx/>
              <a:buChar char="-"/>
            </a:pPr>
            <a:r>
              <a:rPr lang="es-ES" b="1" dirty="0" err="1">
                <a:solidFill>
                  <a:srgbClr val="E64F13"/>
                </a:solidFill>
              </a:rPr>
              <a:t>Faith’s</a:t>
            </a:r>
            <a:r>
              <a:rPr lang="es-ES" b="1" dirty="0">
                <a:solidFill>
                  <a:srgbClr val="E64F13"/>
                </a:solidFill>
              </a:rPr>
              <a:t> </a:t>
            </a:r>
            <a:r>
              <a:rPr lang="es-ES" b="1" dirty="0" err="1">
                <a:solidFill>
                  <a:srgbClr val="E64F13"/>
                </a:solidFill>
              </a:rPr>
              <a:t>Phylogenetic</a:t>
            </a:r>
            <a:r>
              <a:rPr lang="es-ES" b="1" dirty="0">
                <a:solidFill>
                  <a:srgbClr val="E64F13"/>
                </a:solidFill>
              </a:rPr>
              <a:t> </a:t>
            </a:r>
            <a:r>
              <a:rPr lang="es-ES" b="1" dirty="0" err="1">
                <a:solidFill>
                  <a:srgbClr val="E64F13"/>
                </a:solidFill>
              </a:rPr>
              <a:t>Diversity</a:t>
            </a:r>
            <a:r>
              <a:rPr lang="es-ES" dirty="0"/>
              <a:t>: Índice similar a la riqueza, que no solo considera el número de especies distintas sino cuánto se parecen estas especies entre sí filogenéticamente. </a:t>
            </a:r>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3" name="Imagen 2">
            <a:extLst>
              <a:ext uri="{FF2B5EF4-FFF2-40B4-BE49-F238E27FC236}">
                <a16:creationId xmlns:a16="http://schemas.microsoft.com/office/drawing/2014/main" id="{95A68D6A-C4E8-8643-A8E1-4AD9C831D783}"/>
              </a:ext>
            </a:extLst>
          </p:cNvPr>
          <p:cNvPicPr>
            <a:picLocks noChangeAspect="1"/>
          </p:cNvPicPr>
          <p:nvPr/>
        </p:nvPicPr>
        <p:blipFill>
          <a:blip r:embed="rId2"/>
          <a:stretch>
            <a:fillRect/>
          </a:stretch>
        </p:blipFill>
        <p:spPr>
          <a:xfrm>
            <a:off x="6246101" y="2010219"/>
            <a:ext cx="5014540" cy="3849452"/>
          </a:xfrm>
          <a:prstGeom prst="rect">
            <a:avLst/>
          </a:prstGeom>
        </p:spPr>
      </p:pic>
      <p:sp>
        <p:nvSpPr>
          <p:cNvPr id="4" name="Rectángulo 3">
            <a:extLst>
              <a:ext uri="{FF2B5EF4-FFF2-40B4-BE49-F238E27FC236}">
                <a16:creationId xmlns:a16="http://schemas.microsoft.com/office/drawing/2014/main" id="{DFA8B33F-8A08-2E47-91FE-5B67EB7EA84B}"/>
              </a:ext>
            </a:extLst>
          </p:cNvPr>
          <p:cNvSpPr/>
          <p:nvPr/>
        </p:nvSpPr>
        <p:spPr>
          <a:xfrm>
            <a:off x="8113313" y="5600661"/>
            <a:ext cx="1479892" cy="369332"/>
          </a:xfrm>
          <a:prstGeom prst="rect">
            <a:avLst/>
          </a:prstGeom>
        </p:spPr>
        <p:txBody>
          <a:bodyPr wrap="none">
            <a:spAutoFit/>
          </a:bodyPr>
          <a:lstStyle/>
          <a:p>
            <a:r>
              <a:rPr lang="es-ES" dirty="0"/>
              <a:t>Alfano, 2019</a:t>
            </a:r>
          </a:p>
        </p:txBody>
      </p:sp>
      <p:sp>
        <p:nvSpPr>
          <p:cNvPr id="7" name="Rectángulo 6">
            <a:extLst>
              <a:ext uri="{FF2B5EF4-FFF2-40B4-BE49-F238E27FC236}">
                <a16:creationId xmlns:a16="http://schemas.microsoft.com/office/drawing/2014/main" id="{B398FAA7-7A4B-9648-BB94-5D2AF8A3CA8F}"/>
              </a:ext>
            </a:extLst>
          </p:cNvPr>
          <p:cNvSpPr/>
          <p:nvPr/>
        </p:nvSpPr>
        <p:spPr>
          <a:xfrm>
            <a:off x="1010343" y="5046663"/>
            <a:ext cx="3176904" cy="923330"/>
          </a:xfrm>
          <a:prstGeom prst="rect">
            <a:avLst/>
          </a:prstGeom>
        </p:spPr>
        <p:txBody>
          <a:bodyPr wrap="square">
            <a:spAutoFit/>
          </a:bodyPr>
          <a:lstStyle/>
          <a:p>
            <a:r>
              <a:rPr lang="es-ES" dirty="0"/>
              <a:t>La forma de representar estos índices suele ser como </a:t>
            </a:r>
            <a:r>
              <a:rPr lang="es-ES" dirty="0" err="1"/>
              <a:t>boxplots</a:t>
            </a:r>
            <a:r>
              <a:rPr lang="es-ES" dirty="0"/>
              <a:t>, diagramas de cajas</a:t>
            </a:r>
          </a:p>
        </p:txBody>
      </p:sp>
      <p:sp>
        <p:nvSpPr>
          <p:cNvPr id="10" name="Marcador de texto 9">
            <a:extLst>
              <a:ext uri="{FF2B5EF4-FFF2-40B4-BE49-F238E27FC236}">
                <a16:creationId xmlns:a16="http://schemas.microsoft.com/office/drawing/2014/main" id="{E306D07D-9B91-7743-B4B7-520E3DA9020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732293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2862322"/>
          </a:xfrm>
          <a:prstGeom prst="rect">
            <a:avLst/>
          </a:prstGeom>
        </p:spPr>
        <p:txBody>
          <a:bodyPr wrap="square">
            <a:spAutoFit/>
          </a:bodyPr>
          <a:lstStyle/>
          <a:p>
            <a:pPr lvl="0"/>
            <a:r>
              <a:rPr lang="es-ES" b="1" dirty="0">
                <a:solidFill>
                  <a:srgbClr val="E64F13"/>
                </a:solidFill>
              </a:rPr>
              <a:t>Índice </a:t>
            </a:r>
            <a:r>
              <a:rPr lang="es-ES" b="1" i="1" dirty="0">
                <a:solidFill>
                  <a:srgbClr val="E64F13"/>
                </a:solidFill>
              </a:rPr>
              <a:t>Chao1</a:t>
            </a:r>
          </a:p>
          <a:p>
            <a:pPr lvl="0"/>
            <a:endParaRPr lang="es-ES" dirty="0">
              <a:solidFill>
                <a:srgbClr val="E64F13"/>
              </a:solidFill>
            </a:endParaRPr>
          </a:p>
          <a:p>
            <a:pPr marL="285750" indent="-285750">
              <a:buFontTx/>
              <a:buChar char="-"/>
            </a:pPr>
            <a:r>
              <a:rPr lang="es-ES" dirty="0"/>
              <a:t>Estimador del número de especies en una comunidad basado en el número de especies raras en la muestra.</a:t>
            </a:r>
          </a:p>
          <a:p>
            <a:pPr marL="285750" indent="-285750">
              <a:buFontTx/>
              <a:buChar char="-"/>
            </a:pPr>
            <a:r>
              <a:rPr lang="es-ES" dirty="0"/>
              <a:t>Basado en la </a:t>
            </a:r>
            <a:r>
              <a:rPr lang="es-ES" b="1" dirty="0">
                <a:solidFill>
                  <a:srgbClr val="E64F13"/>
                </a:solidFill>
              </a:rPr>
              <a:t>abundancia, </a:t>
            </a:r>
            <a:r>
              <a:rPr lang="es-ES" dirty="0"/>
              <a:t>concretamente en la presencia de aquellas especies o </a:t>
            </a:r>
            <a:r>
              <a:rPr lang="es-ES" dirty="0" err="1"/>
              <a:t>OTUs</a:t>
            </a:r>
            <a:r>
              <a:rPr lang="es-ES" dirty="0"/>
              <a:t> que están </a:t>
            </a:r>
            <a:r>
              <a:rPr lang="es-ES" b="1" dirty="0">
                <a:solidFill>
                  <a:srgbClr val="E64F13"/>
                </a:solidFill>
              </a:rPr>
              <a:t>representadas por pocos individuos </a:t>
            </a:r>
            <a:r>
              <a:rPr lang="es-ES" dirty="0"/>
              <a:t>en una muestra, es decir las especies raras, frente a las especies comunes. </a:t>
            </a:r>
          </a:p>
          <a:p>
            <a:pPr marL="285750" indent="-285750">
              <a:buFontTx/>
              <a:buChar char="-"/>
            </a:pPr>
            <a:r>
              <a:rPr lang="es-ES" dirty="0"/>
              <a:t>Se requiere saber cuántas especies o </a:t>
            </a:r>
            <a:r>
              <a:rPr lang="es-ES" dirty="0" err="1"/>
              <a:t>OTUs</a:t>
            </a:r>
            <a:r>
              <a:rPr lang="es-ES" dirty="0"/>
              <a:t> están representadas por un solo individuo en la muestra (a las que se llama </a:t>
            </a:r>
            <a:r>
              <a:rPr lang="es-ES" i="1" dirty="0" err="1"/>
              <a:t>singleton</a:t>
            </a:r>
            <a:r>
              <a:rPr lang="es-ES" dirty="0"/>
              <a:t>) frente a las especies o </a:t>
            </a:r>
            <a:r>
              <a:rPr lang="es-ES" dirty="0" err="1"/>
              <a:t>OTUs</a:t>
            </a:r>
            <a:r>
              <a:rPr lang="es-ES" dirty="0"/>
              <a:t> representadas por exactamente dos individuos (</a:t>
            </a:r>
            <a:r>
              <a:rPr lang="es-ES" i="1" dirty="0" err="1"/>
              <a:t>doubletons</a:t>
            </a:r>
            <a:r>
              <a:rPr lang="es-ES" dirty="0"/>
              <a:t>)</a:t>
            </a: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9DDCF69D-222F-7343-B0EA-D242FF77880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389344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0BC0C255-0699-0C49-ACE3-8FB7BB86EA9F}"/>
                  </a:ext>
                </a:extLst>
              </p:cNvPr>
              <p:cNvSpPr/>
              <p:nvPr/>
            </p:nvSpPr>
            <p:spPr>
              <a:xfrm>
                <a:off x="457588" y="1626671"/>
                <a:ext cx="10952955" cy="5101076"/>
              </a:xfrm>
              <a:prstGeom prst="rect">
                <a:avLst/>
              </a:prstGeom>
            </p:spPr>
            <p:txBody>
              <a:bodyPr wrap="square">
                <a:spAutoFit/>
              </a:bodyPr>
              <a:lstStyle/>
              <a:p>
                <a:pPr lvl="0"/>
                <a:r>
                  <a:rPr lang="es-ES" b="1" dirty="0">
                    <a:solidFill>
                      <a:srgbClr val="E64F13"/>
                    </a:solidFill>
                  </a:rPr>
                  <a:t>Índice </a:t>
                </a:r>
                <a:r>
                  <a:rPr lang="es-ES" b="1" i="1" dirty="0">
                    <a:solidFill>
                      <a:srgbClr val="E64F13"/>
                    </a:solidFill>
                  </a:rPr>
                  <a:t>Chao1</a:t>
                </a:r>
                <a:endParaRPr lang="es-ES" dirty="0">
                  <a:solidFill>
                    <a:srgbClr val="E64F13"/>
                  </a:solidFill>
                </a:endParaRPr>
              </a:p>
              <a:p>
                <a:endParaRPr lang="es-ES" dirty="0"/>
              </a:p>
              <a:p>
                <a:pPr/>
                <a14:m>
                  <m:oMathPara xmlns:m="http://schemas.openxmlformats.org/officeDocument/2006/math">
                    <m:oMathParaPr>
                      <m:jc m:val="centerGroup"/>
                    </m:oMathParaPr>
                    <m:oMath xmlns:m="http://schemas.openxmlformats.org/officeDocument/2006/math">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𝑐h𝑎𝑜</m:t>
                          </m:r>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𝑆</m:t>
                          </m:r>
                        </m:e>
                        <m:sub>
                          <m:r>
                            <a:rPr lang="es-ES" i="1">
                              <a:latin typeface="Cambria Math" panose="02040503050406030204" pitchFamily="18" charset="0"/>
                            </a:rPr>
                            <m:t>𝑜𝑏𝑠</m:t>
                          </m:r>
                        </m:sub>
                      </m:sSub>
                      <m:r>
                        <a:rPr lang="es-ES" i="1">
                          <a:latin typeface="Cambria Math" panose="02040503050406030204" pitchFamily="18" charset="0"/>
                        </a:rPr>
                        <m:t>+ </m:t>
                      </m:r>
                      <m:f>
                        <m:fPr>
                          <m:ctrlPr>
                            <a:rPr lang="es-ES" i="1">
                              <a:latin typeface="Cambria Math" panose="02040503050406030204" pitchFamily="18" charset="0"/>
                            </a:rPr>
                          </m:ctrlPr>
                        </m:fPr>
                        <m:num>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1</m:t>
                              </m:r>
                            </m:sub>
                          </m:sSub>
                          <m:r>
                            <a:rPr lang="es-ES" i="1">
                              <a:latin typeface="Cambria Math" panose="02040503050406030204" pitchFamily="18" charset="0"/>
                            </a:rPr>
                            <m:t>(</m:t>
                          </m:r>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1</m:t>
                              </m:r>
                            </m:sub>
                          </m:sSub>
                          <m:r>
                            <a:rPr lang="es-ES" i="1">
                              <a:latin typeface="Cambria Math" panose="02040503050406030204" pitchFamily="18" charset="0"/>
                            </a:rPr>
                            <m:t>−1)</m:t>
                          </m:r>
                        </m:num>
                        <m:den>
                          <m:r>
                            <a:rPr lang="es-ES" i="1">
                              <a:latin typeface="Cambria Math" panose="02040503050406030204" pitchFamily="18" charset="0"/>
                            </a:rPr>
                            <m:t>2 (</m:t>
                          </m:r>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2</m:t>
                              </m:r>
                            </m:sub>
                          </m:sSub>
                          <m:r>
                            <a:rPr lang="es-ES" i="1">
                              <a:latin typeface="Cambria Math" panose="02040503050406030204" pitchFamily="18" charset="0"/>
                            </a:rPr>
                            <m:t>+1)</m:t>
                          </m:r>
                        </m:den>
                      </m:f>
                    </m:oMath>
                  </m:oMathPara>
                </a14:m>
                <a:endParaRPr lang="es-ES" dirty="0"/>
              </a:p>
              <a:p>
                <a:endParaRPr lang="es-ES" dirty="0"/>
              </a:p>
              <a:p>
                <a:r>
                  <a:rPr lang="es-ES" i="1" dirty="0" err="1"/>
                  <a:t>S</a:t>
                </a:r>
                <a:r>
                  <a:rPr lang="es-ES" i="1" baseline="-25000" dirty="0" err="1"/>
                  <a:t>obs</a:t>
                </a:r>
                <a:r>
                  <a:rPr lang="es-ES" i="1" baseline="-25000" dirty="0"/>
                  <a:t>:</a:t>
                </a:r>
                <a:r>
                  <a:rPr lang="es-ES" dirty="0"/>
                  <a:t> número de especies observadas, o </a:t>
                </a:r>
                <a:r>
                  <a:rPr lang="es-ES" dirty="0" err="1"/>
                  <a:t>OTUs</a:t>
                </a:r>
                <a:r>
                  <a:rPr lang="es-ES" dirty="0"/>
                  <a:t>,</a:t>
                </a:r>
              </a:p>
              <a:p>
                <a:r>
                  <a:rPr lang="es-ES" dirty="0"/>
                  <a:t> n</a:t>
                </a:r>
                <a:r>
                  <a:rPr lang="es-ES" baseline="-25000" dirty="0"/>
                  <a:t>1: </a:t>
                </a:r>
                <a:r>
                  <a:rPr lang="es-ES" dirty="0"/>
                  <a:t>número de </a:t>
                </a:r>
                <a:r>
                  <a:rPr lang="es-ES" dirty="0" err="1"/>
                  <a:t>OTUs</a:t>
                </a:r>
                <a:r>
                  <a:rPr lang="es-ES" dirty="0"/>
                  <a:t> con solo una secuencia (</a:t>
                </a:r>
                <a:r>
                  <a:rPr lang="es-ES" i="1" dirty="0" err="1"/>
                  <a:t>singletons</a:t>
                </a:r>
                <a:r>
                  <a:rPr lang="es-ES" dirty="0"/>
                  <a:t>)</a:t>
                </a:r>
              </a:p>
              <a:p>
                <a:r>
                  <a:rPr lang="es-ES" dirty="0"/>
                  <a:t>n</a:t>
                </a:r>
                <a:r>
                  <a:rPr lang="es-ES" baseline="-25000" dirty="0"/>
                  <a:t>2:</a:t>
                </a:r>
                <a:r>
                  <a:rPr lang="es-ES" dirty="0"/>
                  <a:t> número de </a:t>
                </a:r>
                <a:r>
                  <a:rPr lang="es-ES" dirty="0" err="1"/>
                  <a:t>OTUs</a:t>
                </a:r>
                <a:r>
                  <a:rPr lang="es-ES" dirty="0"/>
                  <a:t> con solo dos secuencias (</a:t>
                </a:r>
                <a:r>
                  <a:rPr lang="es-ES" i="1" dirty="0" err="1"/>
                  <a:t>doubletons</a:t>
                </a:r>
                <a:r>
                  <a:rPr lang="es-ES" dirty="0"/>
                  <a:t>)</a:t>
                </a:r>
              </a:p>
              <a:p>
                <a:endParaRPr lang="es-ES" dirty="0"/>
              </a:p>
              <a:p>
                <a:pPr marL="285750" indent="-285750">
                  <a:buFontTx/>
                  <a:buChar char="-"/>
                </a:pPr>
                <a:r>
                  <a:rPr lang="es-ES" dirty="0"/>
                  <a:t>Si nuestra muestra ha sido convenientemente secuenciada, el estimador Chao1 será muy similar al número de especies observadas, a la riqueza, ya que no habrá apenas </a:t>
                </a:r>
                <a:r>
                  <a:rPr lang="es-ES" i="1" dirty="0" err="1"/>
                  <a:t>singletons</a:t>
                </a:r>
                <a:r>
                  <a:rPr lang="es-ES" dirty="0"/>
                  <a:t> ni </a:t>
                </a:r>
                <a:r>
                  <a:rPr lang="es-ES" i="1" dirty="0" err="1"/>
                  <a:t>doubletons</a:t>
                </a:r>
                <a:r>
                  <a:rPr lang="es-ES" i="1" dirty="0"/>
                  <a:t> </a:t>
                </a:r>
                <a:r>
                  <a:rPr lang="es-ES" dirty="0"/>
                  <a:t>(todos los </a:t>
                </a:r>
                <a:r>
                  <a:rPr lang="es-ES" dirty="0" err="1"/>
                  <a:t>OTUs</a:t>
                </a:r>
                <a:r>
                  <a:rPr lang="es-ES" dirty="0"/>
                  <a:t> presentes habrán sido detectados en más de una o de dos lecturas).</a:t>
                </a:r>
              </a:p>
              <a:p>
                <a:pPr marL="285750" indent="-285750">
                  <a:buFontTx/>
                  <a:buChar char="-"/>
                </a:pPr>
                <a:r>
                  <a:rPr lang="es-ES" dirty="0"/>
                  <a:t> Esta medida de la diversidad ajusta la diversidad observada a la diversidad potencial en base al número de especies menos representadas. </a:t>
                </a:r>
              </a:p>
              <a:p>
                <a:pPr marL="285750" indent="-285750">
                  <a:buFontTx/>
                  <a:buChar char="-"/>
                </a:pPr>
                <a:r>
                  <a:rPr lang="es-ES" b="1" dirty="0">
                    <a:solidFill>
                      <a:srgbClr val="E64F13"/>
                    </a:solidFill>
                  </a:rPr>
                  <a:t>Cuanto mayor sea el valor del estimador Chao 1, más diversidad hay presente en nuestra muestra.</a:t>
                </a:r>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0BC0C255-0699-0C49-ACE3-8FB7BB86EA9F}"/>
                  </a:ext>
                </a:extLst>
              </p:cNvPr>
              <p:cNvSpPr>
                <a:spLocks noRot="1" noChangeAspect="1" noMove="1" noResize="1" noEditPoints="1" noAdjustHandles="1" noChangeArrowheads="1" noChangeShapeType="1" noTextEdit="1"/>
              </p:cNvSpPr>
              <p:nvPr/>
            </p:nvSpPr>
            <p:spPr>
              <a:xfrm>
                <a:off x="457588" y="1626671"/>
                <a:ext cx="10952955" cy="5101076"/>
              </a:xfrm>
              <a:prstGeom prst="rect">
                <a:avLst/>
              </a:prstGeom>
              <a:blipFill>
                <a:blip r:embed="rId2"/>
                <a:stretch>
                  <a:fillRect l="-464" t="-496" r="-348"/>
                </a:stretch>
              </a:blipFill>
            </p:spPr>
            <p:txBody>
              <a:bodyPr/>
              <a:lstStyle/>
              <a:p>
                <a:r>
                  <a:rPr lang="es-ES">
                    <a:noFill/>
                  </a:rPr>
                  <a:t> </a:t>
                </a:r>
              </a:p>
            </p:txBody>
          </p:sp>
        </mc:Fallback>
      </mc:AlternateContent>
      <p:sp>
        <p:nvSpPr>
          <p:cNvPr id="4" name="Marcador de texto 3">
            <a:extLst>
              <a:ext uri="{FF2B5EF4-FFF2-40B4-BE49-F238E27FC236}">
                <a16:creationId xmlns:a16="http://schemas.microsoft.com/office/drawing/2014/main" id="{6AAAF2FE-E502-D347-B1B5-B4951DA8C32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56173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718E1205-E693-F544-9A7D-46F1F41AE665}"/>
              </a:ext>
            </a:extLst>
          </p:cNvPr>
          <p:cNvPicPr>
            <a:picLocks noChangeAspect="1"/>
          </p:cNvPicPr>
          <p:nvPr/>
        </p:nvPicPr>
        <p:blipFill>
          <a:blip r:embed="rId2"/>
          <a:stretch>
            <a:fillRect/>
          </a:stretch>
        </p:blipFill>
        <p:spPr>
          <a:xfrm>
            <a:off x="1435308" y="1870687"/>
            <a:ext cx="7513820" cy="4255709"/>
          </a:xfrm>
          <a:prstGeom prst="rect">
            <a:avLst/>
          </a:prstGeom>
        </p:spPr>
      </p:pic>
      <p:sp>
        <p:nvSpPr>
          <p:cNvPr id="7" name="Marcador de texto 2">
            <a:extLst>
              <a:ext uri="{FF2B5EF4-FFF2-40B4-BE49-F238E27FC236}">
                <a16:creationId xmlns:a16="http://schemas.microsoft.com/office/drawing/2014/main" id="{4EB5CAA5-838B-B84B-B18B-D3BDFDAF9198}"/>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8" name="Rectángulo 7">
            <a:extLst>
              <a:ext uri="{FF2B5EF4-FFF2-40B4-BE49-F238E27FC236}">
                <a16:creationId xmlns:a16="http://schemas.microsoft.com/office/drawing/2014/main" id="{6845961C-4D5A-7A40-8077-12EF4CC9F3A8}"/>
              </a:ext>
            </a:extLst>
          </p:cNvPr>
          <p:cNvSpPr/>
          <p:nvPr/>
        </p:nvSpPr>
        <p:spPr>
          <a:xfrm>
            <a:off x="424721" y="1418746"/>
            <a:ext cx="6096000" cy="369332"/>
          </a:xfrm>
          <a:prstGeom prst="rect">
            <a:avLst/>
          </a:prstGeom>
        </p:spPr>
        <p:txBody>
          <a:bodyPr>
            <a:spAutoFit/>
          </a:bodyPr>
          <a:lstStyle/>
          <a:p>
            <a:pPr lvl="0"/>
            <a:r>
              <a:rPr lang="es-ES" b="1" dirty="0">
                <a:solidFill>
                  <a:srgbClr val="E64F13"/>
                </a:solidFill>
              </a:rPr>
              <a:t>Índice </a:t>
            </a:r>
            <a:r>
              <a:rPr lang="es-ES" b="1" i="1" dirty="0">
                <a:solidFill>
                  <a:srgbClr val="E64F13"/>
                </a:solidFill>
              </a:rPr>
              <a:t>Chao1</a:t>
            </a:r>
            <a:r>
              <a:rPr lang="es-ES" b="1" dirty="0"/>
              <a:t> </a:t>
            </a:r>
            <a:endParaRPr lang="es-ES" dirty="0"/>
          </a:p>
        </p:txBody>
      </p:sp>
      <p:sp>
        <p:nvSpPr>
          <p:cNvPr id="9" name="Rectángulo 8">
            <a:extLst>
              <a:ext uri="{FF2B5EF4-FFF2-40B4-BE49-F238E27FC236}">
                <a16:creationId xmlns:a16="http://schemas.microsoft.com/office/drawing/2014/main" id="{D30C08C6-7894-5042-B95E-792597DDCB41}"/>
              </a:ext>
            </a:extLst>
          </p:cNvPr>
          <p:cNvSpPr/>
          <p:nvPr/>
        </p:nvSpPr>
        <p:spPr>
          <a:xfrm>
            <a:off x="739515" y="5885839"/>
            <a:ext cx="6096000" cy="646331"/>
          </a:xfrm>
          <a:prstGeom prst="rect">
            <a:avLst/>
          </a:prstGeom>
        </p:spPr>
        <p:txBody>
          <a:bodyPr>
            <a:spAutoFit/>
          </a:bodyPr>
          <a:lstStyle/>
          <a:p>
            <a:pPr lvl="0"/>
            <a:r>
              <a:rPr lang="es-ES" b="1" dirty="0">
                <a:solidFill>
                  <a:srgbClr val="E64F13"/>
                </a:solidFill>
              </a:rPr>
              <a:t>Cuanto mayor sea el valor del estimador Chao 1, más diversidad hay presente en nuestra muestra.</a:t>
            </a:r>
          </a:p>
        </p:txBody>
      </p:sp>
      <p:sp>
        <p:nvSpPr>
          <p:cNvPr id="10" name="Elipse 9">
            <a:extLst>
              <a:ext uri="{FF2B5EF4-FFF2-40B4-BE49-F238E27FC236}">
                <a16:creationId xmlns:a16="http://schemas.microsoft.com/office/drawing/2014/main" id="{60291B09-6FF1-364C-987D-000F2B7336CA}"/>
              </a:ext>
            </a:extLst>
          </p:cNvPr>
          <p:cNvSpPr/>
          <p:nvPr/>
        </p:nvSpPr>
        <p:spPr>
          <a:xfrm flipH="1">
            <a:off x="3597639" y="1618938"/>
            <a:ext cx="2323474" cy="4266901"/>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39F12EDB-6026-2349-A6B3-35A6FF07530A}"/>
              </a:ext>
            </a:extLst>
          </p:cNvPr>
          <p:cNvSpPr/>
          <p:nvPr/>
        </p:nvSpPr>
        <p:spPr>
          <a:xfrm>
            <a:off x="8621147" y="3152223"/>
            <a:ext cx="2490312" cy="1200329"/>
          </a:xfrm>
          <a:prstGeom prst="rect">
            <a:avLst/>
          </a:prstGeom>
        </p:spPr>
        <p:txBody>
          <a:bodyPr wrap="square">
            <a:spAutoFit/>
          </a:bodyPr>
          <a:lstStyle/>
          <a:p>
            <a:r>
              <a:rPr lang="es-ES" dirty="0"/>
              <a:t>Nuestra muestra </a:t>
            </a:r>
            <a:r>
              <a:rPr lang="es-ES" b="1" dirty="0">
                <a:solidFill>
                  <a:srgbClr val="E64F13"/>
                </a:solidFill>
              </a:rPr>
              <a:t>NO</a:t>
            </a:r>
            <a:r>
              <a:rPr lang="es-ES" dirty="0"/>
              <a:t> ha sido convenientemente secuenciada</a:t>
            </a:r>
          </a:p>
        </p:txBody>
      </p:sp>
    </p:spTree>
    <p:extLst>
      <p:ext uri="{BB962C8B-B14F-4D97-AF65-F5344CB8AC3E}">
        <p14:creationId xmlns:p14="http://schemas.microsoft.com/office/powerpoint/2010/main" val="4272334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2031325"/>
          </a:xfrm>
          <a:prstGeom prst="rect">
            <a:avLst/>
          </a:prstGeom>
        </p:spPr>
        <p:txBody>
          <a:bodyPr wrap="square">
            <a:spAutoFit/>
          </a:bodyPr>
          <a:lstStyle/>
          <a:p>
            <a:pPr lvl="0"/>
            <a:r>
              <a:rPr lang="es-ES" b="1" dirty="0">
                <a:solidFill>
                  <a:srgbClr val="E64F13"/>
                </a:solidFill>
              </a:rPr>
              <a:t>Índice de Shannon</a:t>
            </a:r>
          </a:p>
          <a:p>
            <a:pPr lvl="0"/>
            <a:endParaRPr lang="es-ES" dirty="0">
              <a:solidFill>
                <a:srgbClr val="E64F13"/>
              </a:solidFill>
            </a:endParaRPr>
          </a:p>
          <a:p>
            <a:pPr marL="285750" indent="-285750">
              <a:buFontTx/>
              <a:buChar char="-"/>
            </a:pPr>
            <a:r>
              <a:rPr lang="es-ES" dirty="0"/>
              <a:t>También conocido como Shannon-</a:t>
            </a:r>
            <a:r>
              <a:rPr lang="es-ES" dirty="0" err="1"/>
              <a:t>Weaver</a:t>
            </a:r>
            <a:r>
              <a:rPr lang="es-ES" dirty="0"/>
              <a:t> o de Shannon-Wiener </a:t>
            </a:r>
          </a:p>
          <a:p>
            <a:pPr marL="285750" indent="-285750">
              <a:buFontTx/>
              <a:buChar char="-"/>
            </a:pPr>
            <a:r>
              <a:rPr lang="es-ES" dirty="0"/>
              <a:t>Se usa en ecología u otras ciencias similares para medir la biodiversidad específica</a:t>
            </a:r>
          </a:p>
          <a:p>
            <a:pPr marL="285750" indent="-285750">
              <a:buFontTx/>
              <a:buChar char="-"/>
            </a:pPr>
            <a:r>
              <a:rPr lang="es-ES" b="1" dirty="0">
                <a:solidFill>
                  <a:srgbClr val="E64F13"/>
                </a:solidFill>
              </a:rPr>
              <a:t>Cuanto más alto es este índice, mayor es la diversidad en especies.</a:t>
            </a:r>
          </a:p>
          <a:p>
            <a:pPr marL="285750" indent="-285750">
              <a:buFontTx/>
              <a:buChar char="-"/>
            </a:pPr>
            <a:r>
              <a:rPr lang="es-ES" dirty="0"/>
              <a:t>Tiene en cuenta </a:t>
            </a:r>
            <a:r>
              <a:rPr lang="es-ES" b="1" dirty="0">
                <a:solidFill>
                  <a:srgbClr val="E64F13"/>
                </a:solidFill>
              </a:rPr>
              <a:t>la abundancia relativa </a:t>
            </a:r>
            <a:r>
              <a:rPr lang="es-ES" dirty="0"/>
              <a:t>de todas las especies observadas en una muestra.</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570DFF05-265E-E64F-9EDB-F7BF63F4BB2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894659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4473853"/>
              </a:xfrm>
              <a:prstGeom prst="rect">
                <a:avLst/>
              </a:prstGeom>
            </p:spPr>
            <p:txBody>
              <a:bodyPr wrap="square">
                <a:spAutoFit/>
              </a:bodyPr>
              <a:lstStyle/>
              <a:p>
                <a:r>
                  <a:rPr lang="es-ES" b="1" dirty="0">
                    <a:solidFill>
                      <a:srgbClr val="E64F13"/>
                    </a:solidFill>
                  </a:rPr>
                  <a:t>Índice de Shannon</a:t>
                </a:r>
                <a:endParaRPr lang="es-ES" dirty="0">
                  <a:solidFill>
                    <a:srgbClr val="E64F13"/>
                  </a:solidFill>
                </a:endParaRPr>
              </a:p>
              <a:p>
                <a:endParaRPr lang="es-ES" dirty="0"/>
              </a:p>
              <a:p>
                <a:pPr/>
                <a14:m>
                  <m:oMathPara xmlns:m="http://schemas.openxmlformats.org/officeDocument/2006/math">
                    <m:oMathParaPr>
                      <m:jc m:val="centerGroup"/>
                    </m:oMathParaPr>
                    <m:oMath xmlns:m="http://schemas.openxmlformats.org/officeDocument/2006/math">
                      <m:sSup>
                        <m:sSupPr>
                          <m:ctrlPr>
                            <a:rPr lang="es-ES" i="1">
                              <a:latin typeface="Cambria Math" panose="02040503050406030204" pitchFamily="18" charset="0"/>
                            </a:rPr>
                          </m:ctrlPr>
                        </m:sSupPr>
                        <m:e>
                          <m:r>
                            <a:rPr lang="es-ES" i="1">
                              <a:latin typeface="Cambria Math" panose="02040503050406030204" pitchFamily="18" charset="0"/>
                            </a:rPr>
                            <m:t>𝐻</m:t>
                          </m:r>
                        </m:e>
                        <m:sup>
                          <m:r>
                            <a:rPr lang="es-ES" i="1">
                              <a:latin typeface="Cambria Math" panose="02040503050406030204" pitchFamily="18" charset="0"/>
                            </a:rPr>
                            <m:t>′</m:t>
                          </m:r>
                        </m:sup>
                      </m:sSup>
                      <m:r>
                        <a:rPr lang="es-ES" i="1">
                          <a:latin typeface="Cambria Math" panose="02040503050406030204" pitchFamily="18" charset="0"/>
                        </a:rPr>
                        <m:t>= −</m:t>
                      </m:r>
                      <m:nary>
                        <m:naryPr>
                          <m:chr m:val="∑"/>
                          <m:limLoc m:val="undOvr"/>
                          <m:ctrlPr>
                            <a:rPr lang="es-ES" i="1">
                              <a:latin typeface="Cambria Math" panose="02040503050406030204" pitchFamily="18" charset="0"/>
                            </a:rPr>
                          </m:ctrlPr>
                        </m:naryPr>
                        <m:sub>
                          <m: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𝑆</m:t>
                          </m:r>
                        </m:sup>
                        <m:e>
                          <m:sSub>
                            <m:sSubPr>
                              <m:ctrlPr>
                                <a:rPr lang="es-ES" i="1">
                                  <a:latin typeface="Cambria Math" panose="02040503050406030204" pitchFamily="18" charset="0"/>
                                </a:rPr>
                              </m:ctrlPr>
                            </m:sSubPr>
                            <m:e>
                              <m:r>
                                <a:rPr lang="es-ES" i="1">
                                  <a:latin typeface="Cambria Math" panose="02040503050406030204" pitchFamily="18" charset="0"/>
                                </a:rPr>
                                <m:t>𝑝𝑖</m:t>
                              </m:r>
                            </m:e>
                            <m:sub>
                              <m:r>
                                <a:rPr lang="es-ES" i="1">
                                  <a:latin typeface="Cambria Math" panose="02040503050406030204" pitchFamily="18" charset="0"/>
                                </a:rPr>
                                <m:t>𝑖</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𝑙𝑜𝑔</m:t>
                              </m:r>
                            </m:e>
                            <m:sub>
                              <m:r>
                                <a:rPr lang="es-ES" i="1">
                                  <a:latin typeface="Cambria Math" panose="02040503050406030204" pitchFamily="18" charset="0"/>
                                </a:rPr>
                                <m:t>2</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𝑝𝑖</m:t>
                              </m:r>
                            </m:e>
                            <m:sub>
                              <m:r>
                                <a:rPr lang="es-ES" i="1">
                                  <a:latin typeface="Cambria Math" panose="02040503050406030204" pitchFamily="18" charset="0"/>
                                </a:rPr>
                                <m:t>𝑖</m:t>
                              </m:r>
                            </m:sub>
                          </m:sSub>
                        </m:e>
                      </m:nary>
                    </m:oMath>
                  </m:oMathPara>
                </a14:m>
                <a:endParaRPr lang="es-ES" dirty="0"/>
              </a:p>
              <a:p>
                <a:r>
                  <a:rPr lang="es-ES" i="1" dirty="0"/>
                  <a:t>S:</a:t>
                </a:r>
                <a:r>
                  <a:rPr lang="es-ES" dirty="0"/>
                  <a:t> Número de especies (la riqueza de especies) </a:t>
                </a:r>
              </a:p>
              <a:p>
                <a:r>
                  <a:rPr lang="es-ES" dirty="0"/>
                  <a:t>p</a:t>
                </a:r>
                <a:r>
                  <a:rPr lang="es-ES" baseline="-25000" dirty="0"/>
                  <a:t>i</a:t>
                </a:r>
                <a:r>
                  <a:rPr lang="es-ES" dirty="0"/>
                  <a:t> :Proporción de individuos de la especie </a:t>
                </a:r>
                <a:r>
                  <a:rPr lang="es-ES" i="1" dirty="0"/>
                  <a:t>i</a:t>
                </a:r>
                <a:r>
                  <a:rPr lang="es-ES" dirty="0"/>
                  <a:t> respecto al total de individuos (es decir la abundancia relativa de la especie </a:t>
                </a:r>
                <a:r>
                  <a:rPr lang="es-ES" i="1" dirty="0"/>
                  <a:t>i </a:t>
                </a:r>
                <a:r>
                  <a:rPr lang="es-ES" dirty="0"/>
                  <a:t>). </a:t>
                </a:r>
              </a:p>
              <a:p>
                <a:r>
                  <a:rPr lang="es-ES" dirty="0"/>
                  <a:t>Ni: Número de individuos de la especie </a:t>
                </a:r>
              </a:p>
              <a:p>
                <a:r>
                  <a:rPr lang="es-ES" dirty="0"/>
                  <a:t>N: Número de todos los individuos de todas las especies.</a:t>
                </a:r>
              </a:p>
              <a:p>
                <a:endParaRPr lang="es-ES" dirty="0"/>
              </a:p>
              <a:p>
                <a:r>
                  <a:rPr lang="es-ES" dirty="0"/>
                  <a:t>La fórmula incluye un logaritmo natural y este estimador mide tanto la abundancia como la uniformidad de taxones presentes.</a:t>
                </a:r>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0BC0C255-0699-0C49-ACE3-8FB7BB86EA9F}"/>
                  </a:ext>
                </a:extLst>
              </p:cNvPr>
              <p:cNvSpPr>
                <a:spLocks noRot="1" noChangeAspect="1" noMove="1" noResize="1" noEditPoints="1" noAdjustHandles="1" noChangeArrowheads="1" noChangeShapeType="1" noTextEdit="1"/>
              </p:cNvSpPr>
              <p:nvPr/>
            </p:nvSpPr>
            <p:spPr>
              <a:xfrm>
                <a:off x="307686" y="1903620"/>
                <a:ext cx="10952955" cy="4473853"/>
              </a:xfrm>
              <a:prstGeom prst="rect">
                <a:avLst/>
              </a:prstGeom>
              <a:blipFill>
                <a:blip r:embed="rId2"/>
                <a:stretch>
                  <a:fillRect l="-463" t="-6232" r="-579"/>
                </a:stretch>
              </a:blipFill>
            </p:spPr>
            <p:txBody>
              <a:bodyPr/>
              <a:lstStyle/>
              <a:p>
                <a:r>
                  <a:rPr lang="es-ES">
                    <a:noFill/>
                  </a:rPr>
                  <a:t> </a:t>
                </a:r>
              </a:p>
            </p:txBody>
          </p:sp>
        </mc:Fallback>
      </mc:AlternateContent>
      <p:sp>
        <p:nvSpPr>
          <p:cNvPr id="4" name="Marcador de texto 3">
            <a:extLst>
              <a:ext uri="{FF2B5EF4-FFF2-40B4-BE49-F238E27FC236}">
                <a16:creationId xmlns:a16="http://schemas.microsoft.com/office/drawing/2014/main" id="{FFC76DB1-EC64-E341-87F3-05D1D98ED74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5552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2585323"/>
          </a:xfrm>
          <a:prstGeom prst="rect">
            <a:avLst/>
          </a:prstGeom>
        </p:spPr>
        <p:txBody>
          <a:bodyPr wrap="square">
            <a:spAutoFit/>
          </a:bodyPr>
          <a:lstStyle/>
          <a:p>
            <a:pPr lvl="0"/>
            <a:r>
              <a:rPr lang="es-ES" b="1" dirty="0">
                <a:solidFill>
                  <a:srgbClr val="E64F13"/>
                </a:solidFill>
              </a:rPr>
              <a:t>Índice de Simpson e índice inverso de Simpson</a:t>
            </a:r>
            <a:endParaRPr lang="es-ES" dirty="0">
              <a:solidFill>
                <a:srgbClr val="E64F13"/>
              </a:solidFill>
            </a:endParaRPr>
          </a:p>
          <a:p>
            <a:endParaRPr lang="es-ES" dirty="0"/>
          </a:p>
          <a:p>
            <a:r>
              <a:rPr lang="es-ES" dirty="0"/>
              <a:t>- También llamado índice de dominancia, de la diversidad de especies o de la uniformidad de Simpson (D)</a:t>
            </a:r>
          </a:p>
          <a:p>
            <a:pPr marL="285750" indent="-285750">
              <a:buFontTx/>
              <a:buChar char="-"/>
            </a:pPr>
            <a:r>
              <a:rPr lang="es-ES" dirty="0"/>
              <a:t>Para su cálculo se tiene en cuenta tanto el número de especies presentes en la muestra como su abundancia relativa. </a:t>
            </a:r>
          </a:p>
          <a:p>
            <a:pPr marL="285750" indent="-285750">
              <a:buFontTx/>
              <a:buChar char="-"/>
            </a:pPr>
            <a:r>
              <a:rPr lang="es-ES" dirty="0"/>
              <a:t>Representa la probabilidad de que dos individuos escogidos al azar en una misma muestra pertenezcan a la misma especie. </a:t>
            </a:r>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23059796-7C51-E94D-BC57-5787555BEED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10550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4033155"/>
              </a:xfrm>
              <a:prstGeom prst="rect">
                <a:avLst/>
              </a:prstGeom>
            </p:spPr>
            <p:txBody>
              <a:bodyPr wrap="square">
                <a:spAutoFit/>
              </a:bodyPr>
              <a:lstStyle/>
              <a:p>
                <a:pPr lvl="0"/>
                <a:r>
                  <a:rPr lang="es-ES" b="1" dirty="0">
                    <a:solidFill>
                      <a:srgbClr val="E64F13"/>
                    </a:solidFill>
                  </a:rPr>
                  <a:t>Índice de Simpson e índice inverso de Simpson</a:t>
                </a:r>
              </a:p>
              <a:p>
                <a:pPr lvl="0"/>
                <a:endParaRPr lang="es-ES" b="1" dirty="0">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s-ES" i="1">
                          <a:latin typeface="Cambria Math" panose="02040503050406030204" pitchFamily="18" charset="0"/>
                        </a:rPr>
                        <m:t>𝐷</m:t>
                      </m:r>
                      <m:r>
                        <a:rPr lang="es-ES" i="1">
                          <a:latin typeface="Cambria Math" panose="02040503050406030204" pitchFamily="18" charset="0"/>
                        </a:rPr>
                        <m:t> = </m:t>
                      </m:r>
                      <m:f>
                        <m:fPr>
                          <m:ctrlPr>
                            <a:rPr lang="es-ES" i="1">
                              <a:latin typeface="Cambria Math" panose="02040503050406030204" pitchFamily="18" charset="0"/>
                            </a:rPr>
                          </m:ctrlPr>
                        </m:fPr>
                        <m:num>
                          <m:nary>
                            <m:naryPr>
                              <m:chr m:val="∑"/>
                              <m:limLoc m:val="undOvr"/>
                              <m:ctrlPr>
                                <a:rPr lang="es-ES" i="1">
                                  <a:latin typeface="Cambria Math" panose="02040503050406030204" pitchFamily="18" charset="0"/>
                                </a:rPr>
                              </m:ctrlPr>
                            </m:naryPr>
                            <m:sub>
                              <m:r>
                                <a:rPr lang="es-ES" i="1">
                                  <a:latin typeface="Cambria Math" panose="02040503050406030204" pitchFamily="18" charset="0"/>
                                </a:rPr>
                                <m:t>𝑖</m:t>
                              </m:r>
                              <m:r>
                                <a:rPr lang="es-ES" i="1">
                                  <a:latin typeface="Cambria Math" panose="02040503050406030204" pitchFamily="18" charset="0"/>
                                </a:rPr>
                                <m:t>=1</m:t>
                              </m:r>
                            </m:sub>
                            <m:sup>
                              <m:r>
                                <a:rPr lang="es-ES" i="1">
                                  <a:latin typeface="Cambria Math" panose="02040503050406030204" pitchFamily="18" charset="0"/>
                                </a:rPr>
                                <m:t>𝑆</m:t>
                              </m:r>
                            </m:sup>
                            <m:e>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𝑖</m:t>
                                  </m:r>
                                </m:sub>
                              </m:sSub>
                              <m:r>
                                <a:rPr lang="es-ES" i="1">
                                  <a:latin typeface="Cambria Math" panose="02040503050406030204" pitchFamily="18" charset="0"/>
                                </a:rPr>
                                <m:t>( </m:t>
                              </m:r>
                              <m:sSub>
                                <m:sSubPr>
                                  <m:ctrlPr>
                                    <a:rPr lang="es-ES" i="1">
                                      <a:latin typeface="Cambria Math" panose="02040503050406030204" pitchFamily="18" charset="0"/>
                                    </a:rPr>
                                  </m:ctrlPr>
                                </m:sSubPr>
                                <m:e>
                                  <m:r>
                                    <a:rPr lang="es-ES" i="1">
                                      <a:latin typeface="Cambria Math" panose="02040503050406030204" pitchFamily="18" charset="0"/>
                                    </a:rPr>
                                    <m:t>𝑛</m:t>
                                  </m:r>
                                </m:e>
                                <m:sub>
                                  <m:r>
                                    <a:rPr lang="es-ES" i="1">
                                      <a:latin typeface="Cambria Math" panose="02040503050406030204" pitchFamily="18" charset="0"/>
                                    </a:rPr>
                                    <m:t>𝑖</m:t>
                                  </m:r>
                                </m:sub>
                              </m:sSub>
                              <m:r>
                                <a:rPr lang="es-ES" i="1">
                                  <a:latin typeface="Cambria Math" panose="02040503050406030204" pitchFamily="18" charset="0"/>
                                </a:rPr>
                                <m:t>−1 )</m:t>
                              </m:r>
                            </m:e>
                          </m:nary>
                        </m:num>
                        <m:den>
                          <m:r>
                            <a:rPr lang="es-ES" i="1">
                              <a:latin typeface="Cambria Math" panose="02040503050406030204" pitchFamily="18" charset="0"/>
                            </a:rPr>
                            <m:t>𝑁</m:t>
                          </m:r>
                          <m:r>
                            <a:rPr lang="es-ES" i="1">
                              <a:latin typeface="Cambria Math" panose="02040503050406030204" pitchFamily="18" charset="0"/>
                            </a:rPr>
                            <m:t> (</m:t>
                          </m:r>
                          <m:r>
                            <a:rPr lang="es-ES" i="1">
                              <a:latin typeface="Cambria Math" panose="02040503050406030204" pitchFamily="18" charset="0"/>
                            </a:rPr>
                            <m:t>𝑁</m:t>
                          </m:r>
                          <m:r>
                            <a:rPr lang="es-ES" i="1">
                              <a:latin typeface="Cambria Math" panose="02040503050406030204" pitchFamily="18" charset="0"/>
                            </a:rPr>
                            <m:t>−1)</m:t>
                          </m:r>
                        </m:den>
                      </m:f>
                    </m:oMath>
                  </m:oMathPara>
                </a14:m>
                <a:endParaRPr lang="es-ES" dirty="0"/>
              </a:p>
              <a:p>
                <a:r>
                  <a:rPr lang="en-US" dirty="0"/>
                  <a:t> </a:t>
                </a:r>
                <a:endParaRPr lang="es-ES" dirty="0"/>
              </a:p>
              <a:p>
                <a:r>
                  <a:rPr lang="es-ES" dirty="0"/>
                  <a:t>S: Número de especies</a:t>
                </a:r>
              </a:p>
              <a:p>
                <a:r>
                  <a:rPr lang="es-ES" dirty="0"/>
                  <a:t>N: Total de organismos presentes</a:t>
                </a:r>
              </a:p>
              <a:p>
                <a:r>
                  <a:rPr lang="es-ES" dirty="0"/>
                  <a:t>n: Número de individuos presentes por cada especie.</a:t>
                </a:r>
              </a:p>
              <a:p>
                <a:r>
                  <a:rPr lang="es-ES" dirty="0"/>
                  <a:t>Este índice puede tomar valores entre 0 y 1. </a:t>
                </a:r>
              </a:p>
              <a:p>
                <a:r>
                  <a:rPr lang="es-ES" dirty="0"/>
                  <a:t>Valor cercano a 0: La diversidad presente en la muestra es grande </a:t>
                </a:r>
              </a:p>
              <a:p>
                <a:r>
                  <a:rPr lang="es-ES" dirty="0"/>
                  <a:t>Valor cercano a 1: Una especie domina totalmente en una población y por tanto no hay diversidad. </a:t>
                </a:r>
              </a:p>
              <a:p>
                <a:endParaRPr lang="es-ES" dirty="0"/>
              </a:p>
              <a:p>
                <a:r>
                  <a:rPr lang="es-ES" b="1" dirty="0">
                    <a:solidFill>
                      <a:srgbClr val="E64F13"/>
                    </a:solidFill>
                  </a:rPr>
                  <a:t>El indicador de diversidad que se suele gastar es su inverso, 1/D, o índice inverso de Simpson.</a:t>
                </a:r>
              </a:p>
              <a:p>
                <a:pPr lvl="0"/>
                <a:endParaRPr lang="es-ES" dirty="0">
                  <a:latin typeface="Times New Roman" panose="02020603050405020304" pitchFamily="18" charset="0"/>
                  <a:ea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0BC0C255-0699-0C49-ACE3-8FB7BB86EA9F}"/>
                  </a:ext>
                </a:extLst>
              </p:cNvPr>
              <p:cNvSpPr>
                <a:spLocks noRot="1" noChangeAspect="1" noMove="1" noResize="1" noEditPoints="1" noAdjustHandles="1" noChangeArrowheads="1" noChangeShapeType="1" noTextEdit="1"/>
              </p:cNvSpPr>
              <p:nvPr/>
            </p:nvSpPr>
            <p:spPr>
              <a:xfrm>
                <a:off x="307686" y="1903620"/>
                <a:ext cx="10952955" cy="4033155"/>
              </a:xfrm>
              <a:prstGeom prst="rect">
                <a:avLst/>
              </a:prstGeom>
              <a:blipFill>
                <a:blip r:embed="rId2"/>
                <a:stretch>
                  <a:fillRect l="-463" t="-629"/>
                </a:stretch>
              </a:blipFill>
            </p:spPr>
            <p:txBody>
              <a:bodyPr/>
              <a:lstStyle/>
              <a:p>
                <a:r>
                  <a:rPr lang="es-ES">
                    <a:noFill/>
                  </a:rPr>
                  <a:t> </a:t>
                </a:r>
              </a:p>
            </p:txBody>
          </p:sp>
        </mc:Fallback>
      </mc:AlternateContent>
      <p:sp>
        <p:nvSpPr>
          <p:cNvPr id="4" name="Marcador de texto 3">
            <a:extLst>
              <a:ext uri="{FF2B5EF4-FFF2-40B4-BE49-F238E27FC236}">
                <a16:creationId xmlns:a16="http://schemas.microsoft.com/office/drawing/2014/main" id="{1BDA40C1-B118-C54B-BB6D-F3ECE6897F5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23306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C552A25-CDC3-AB44-9550-30A1844501D4}"/>
              </a:ext>
            </a:extLst>
          </p:cNvPr>
          <p:cNvSpPr>
            <a:spLocks noGrp="1"/>
          </p:cNvSpPr>
          <p:nvPr>
            <p:ph type="body" sz="quarter" idx="10"/>
          </p:nvPr>
        </p:nvSpPr>
        <p:spPr>
          <a:xfrm>
            <a:off x="257464" y="327710"/>
            <a:ext cx="7800687" cy="730787"/>
          </a:xfrm>
        </p:spPr>
        <p:txBody>
          <a:bodyPr/>
          <a:lstStyle/>
          <a:p>
            <a:r>
              <a:rPr lang="es-ES_tradnl" sz="2000" b="1" dirty="0"/>
              <a:t>Planificación de las sesiones</a:t>
            </a:r>
          </a:p>
          <a:p>
            <a:endParaRPr lang="es-ES" sz="2000" dirty="0"/>
          </a:p>
        </p:txBody>
      </p:sp>
      <p:graphicFrame>
        <p:nvGraphicFramePr>
          <p:cNvPr id="4" name="Tabla 3">
            <a:extLst>
              <a:ext uri="{FF2B5EF4-FFF2-40B4-BE49-F238E27FC236}">
                <a16:creationId xmlns:a16="http://schemas.microsoft.com/office/drawing/2014/main" id="{1FCBDE14-640F-6849-B588-F8CC5F2283CE}"/>
              </a:ext>
            </a:extLst>
          </p:cNvPr>
          <p:cNvGraphicFramePr>
            <a:graphicFrameLocks noGrp="1"/>
          </p:cNvGraphicFramePr>
          <p:nvPr>
            <p:extLst>
              <p:ext uri="{D42A27DB-BD31-4B8C-83A1-F6EECF244321}">
                <p14:modId xmlns:p14="http://schemas.microsoft.com/office/powerpoint/2010/main" val="1901751728"/>
              </p:ext>
            </p:extLst>
          </p:nvPr>
        </p:nvGraphicFramePr>
        <p:xfrm>
          <a:off x="1326141" y="637308"/>
          <a:ext cx="8522938" cy="6039043"/>
        </p:xfrm>
        <a:graphic>
          <a:graphicData uri="http://schemas.openxmlformats.org/drawingml/2006/table">
            <a:tbl>
              <a:tblPr>
                <a:effectLst/>
                <a:tableStyleId>{073A0DAA-6AF3-43AB-8588-CEC1D06C72B9}</a:tableStyleId>
              </a:tblPr>
              <a:tblGrid>
                <a:gridCol w="2250284">
                  <a:extLst>
                    <a:ext uri="{9D8B030D-6E8A-4147-A177-3AD203B41FA5}">
                      <a16:colId xmlns:a16="http://schemas.microsoft.com/office/drawing/2014/main" val="3185949673"/>
                    </a:ext>
                  </a:extLst>
                </a:gridCol>
                <a:gridCol w="1440711">
                  <a:extLst>
                    <a:ext uri="{9D8B030D-6E8A-4147-A177-3AD203B41FA5}">
                      <a16:colId xmlns:a16="http://schemas.microsoft.com/office/drawing/2014/main" val="870755196"/>
                    </a:ext>
                  </a:extLst>
                </a:gridCol>
                <a:gridCol w="4831943">
                  <a:extLst>
                    <a:ext uri="{9D8B030D-6E8A-4147-A177-3AD203B41FA5}">
                      <a16:colId xmlns:a16="http://schemas.microsoft.com/office/drawing/2014/main" val="3537705430"/>
                    </a:ext>
                  </a:extLst>
                </a:gridCol>
              </a:tblGrid>
              <a:tr h="58305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Fecha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rgbClr val="000000"/>
                          </a:solidFill>
                          <a:latin typeface="Arial"/>
                          <a:ea typeface="Times New Roman"/>
                        </a:rPr>
                        <a:t>Contenido/Tema</a:t>
                      </a:r>
                      <a:endParaRPr lang="es-ES" sz="1050" b="0" strike="noStrike" spc="-1" dirty="0">
                        <a:latin typeface="Times New Roman"/>
                      </a:endParaRPr>
                    </a:p>
                  </a:txBody>
                  <a:tcPr marL="68400" marR="68400"/>
                </a:tc>
                <a:extLst>
                  <a:ext uri="{0D108BD9-81ED-4DB2-BD59-A6C34878D82A}">
                    <a16:rowId xmlns:a16="http://schemas.microsoft.com/office/drawing/2014/main" val="2877979889"/>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1</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Tutoría colectiva / Introducción Asignatura</a:t>
                      </a:r>
                      <a:r>
                        <a:rPr lang="es-ES" sz="800" b="0" strike="noStrike" spc="-1" dirty="0">
                          <a:solidFill>
                            <a:srgbClr val="000000"/>
                          </a:solidFill>
                          <a:latin typeface="Arial"/>
                          <a:ea typeface="Times New Roman"/>
                        </a:rPr>
                        <a:t>.</a:t>
                      </a:r>
                      <a:r>
                        <a:rPr lang="es-ES" sz="1050" b="0" strike="noStrike" spc="-1" dirty="0">
                          <a:solidFill>
                            <a:srgbClr val="000000"/>
                          </a:solidFill>
                          <a:latin typeface="Arial"/>
                          <a:ea typeface="Times New Roman"/>
                        </a:rPr>
                        <a:t> </a:t>
                      </a:r>
                      <a:endParaRPr lang="es-ES" sz="1050" b="0" strike="noStrike" spc="-1" dirty="0">
                        <a:latin typeface="Times New Roman"/>
                      </a:endParaRPr>
                    </a:p>
                  </a:txBody>
                  <a:tcPr marL="68400" marR="68400"/>
                </a:tc>
                <a:extLst>
                  <a:ext uri="{0D108BD9-81ED-4DB2-BD59-A6C34878D82A}">
                    <a16:rowId xmlns:a16="http://schemas.microsoft.com/office/drawing/2014/main" val="184670330"/>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2</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18/09/2024</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Diseños experimentales- Metagenómica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966458192"/>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3</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3433042498"/>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4</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854527061"/>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5</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30/09/2024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err="1">
                          <a:latin typeface="Arial"/>
                          <a:ea typeface="Times New Roman"/>
                        </a:rPr>
                        <a:t>Metagenonómica</a:t>
                      </a:r>
                      <a:endParaRPr lang="es-ES" sz="1050" b="0" strike="noStrike" spc="-1" dirty="0">
                        <a:latin typeface="Times New Roman"/>
                      </a:endParaRPr>
                    </a:p>
                  </a:txBody>
                  <a:tcPr marL="68400" marR="68400"/>
                </a:tc>
                <a:extLst>
                  <a:ext uri="{0D108BD9-81ED-4DB2-BD59-A6C34878D82A}">
                    <a16:rowId xmlns:a16="http://schemas.microsoft.com/office/drawing/2014/main" val="1465065924"/>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6</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02/10/2024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solidFill>
                            <a:schemeClr val="tx1"/>
                          </a:solidFill>
                          <a:latin typeface="Arial"/>
                          <a:ea typeface="Times New Roman"/>
                        </a:rPr>
                        <a:t>Metagenómica- Metataxonómica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2272005042"/>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7</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07/10/2024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ES" sz="1100" b="0" strike="noStrike" spc="-35" dirty="0">
                          <a:solidFill>
                            <a:schemeClr val="tx1"/>
                          </a:solidFill>
                          <a:latin typeface="Calibri"/>
                          <a:ea typeface="Times New Roman"/>
                        </a:rPr>
                        <a:t>Da</a:t>
                      </a:r>
                      <a:r>
                        <a:rPr lang="es-ES" sz="1100" b="0" strike="noStrike" spc="-32" dirty="0">
                          <a:solidFill>
                            <a:schemeClr val="tx1"/>
                          </a:solidFill>
                          <a:latin typeface="Calibri"/>
                          <a:ea typeface="Times New Roman"/>
                        </a:rPr>
                        <a:t>d</a:t>
                      </a:r>
                      <a:r>
                        <a:rPr lang="es-ES" sz="1100" b="0" strike="noStrike" spc="-1" dirty="0">
                          <a:solidFill>
                            <a:schemeClr val="tx1"/>
                          </a:solidFill>
                          <a:latin typeface="Calibri"/>
                          <a:ea typeface="Times New Roman"/>
                        </a:rPr>
                        <a:t>a</a:t>
                      </a:r>
                      <a:r>
                        <a:rPr lang="es-ES" sz="1100" b="0" strike="noStrike" spc="-46" dirty="0">
                          <a:solidFill>
                            <a:schemeClr val="tx1"/>
                          </a:solidFill>
                          <a:latin typeface="Calibri"/>
                          <a:ea typeface="Times New Roman"/>
                        </a:rPr>
                        <a:t> </a:t>
                      </a:r>
                      <a:r>
                        <a:rPr lang="es-ES" sz="1100" b="0" strike="noStrike" spc="-1" dirty="0">
                          <a:solidFill>
                            <a:schemeClr val="tx1"/>
                          </a:solidFill>
                          <a:latin typeface="Calibri"/>
                          <a:ea typeface="Times New Roman"/>
                        </a:rPr>
                        <a:t>2</a:t>
                      </a:r>
                      <a:r>
                        <a:rPr lang="es-ES" sz="1100" b="0" strike="noStrike" spc="-35" dirty="0">
                          <a:solidFill>
                            <a:schemeClr val="tx1"/>
                          </a:solidFill>
                          <a:latin typeface="Calibri"/>
                          <a:ea typeface="Times New Roman"/>
                        </a:rPr>
                        <a:t> </a:t>
                      </a:r>
                      <a:r>
                        <a:rPr lang="es-ES" sz="1100" b="0" strike="noStrike" spc="-1" dirty="0">
                          <a:solidFill>
                            <a:schemeClr val="tx1"/>
                          </a:solidFill>
                          <a:latin typeface="Calibri"/>
                          <a:ea typeface="Times New Roman"/>
                        </a:rPr>
                        <a:t>&amp;</a:t>
                      </a:r>
                      <a:r>
                        <a:rPr lang="es-ES" sz="1100" b="0" strike="noStrike" spc="-52" dirty="0">
                          <a:solidFill>
                            <a:schemeClr val="tx1"/>
                          </a:solidFill>
                          <a:latin typeface="Calibri"/>
                          <a:ea typeface="Times New Roman"/>
                        </a:rPr>
                        <a:t> </a:t>
                      </a:r>
                      <a:r>
                        <a:rPr lang="es-ES" sz="1100" b="0" strike="noStrike" spc="-32" dirty="0" err="1">
                          <a:solidFill>
                            <a:schemeClr val="tx1"/>
                          </a:solidFill>
                          <a:latin typeface="Calibri"/>
                          <a:ea typeface="Times New Roman"/>
                        </a:rPr>
                        <a:t>en</a:t>
                      </a:r>
                      <a:r>
                        <a:rPr lang="es-ES" sz="1100" b="0" strike="noStrike" spc="-26" dirty="0" err="1">
                          <a:solidFill>
                            <a:schemeClr val="tx1"/>
                          </a:solidFill>
                          <a:latin typeface="Calibri"/>
                          <a:ea typeface="Times New Roman"/>
                        </a:rPr>
                        <a:t>v</a:t>
                      </a:r>
                      <a:r>
                        <a:rPr lang="es-ES" sz="1100" b="0" strike="noStrike" spc="-12" dirty="0" err="1">
                          <a:solidFill>
                            <a:schemeClr val="tx1"/>
                          </a:solidFill>
                          <a:latin typeface="Calibri"/>
                          <a:ea typeface="Times New Roman"/>
                        </a:rPr>
                        <a:t>i</a:t>
                      </a:r>
                      <a:r>
                        <a:rPr lang="es-ES" sz="1100" b="0" strike="noStrike" spc="-21" dirty="0" err="1">
                          <a:solidFill>
                            <a:schemeClr val="tx1"/>
                          </a:solidFill>
                          <a:latin typeface="Calibri"/>
                          <a:ea typeface="Times New Roman"/>
                        </a:rPr>
                        <a:t>r</a:t>
                      </a:r>
                      <a:r>
                        <a:rPr lang="es-ES" sz="1100" b="0" strike="noStrike" spc="-32" dirty="0" err="1">
                          <a:solidFill>
                            <a:schemeClr val="tx1"/>
                          </a:solidFill>
                          <a:latin typeface="Calibri"/>
                          <a:ea typeface="Times New Roman"/>
                        </a:rPr>
                        <a:t>on</a:t>
                      </a:r>
                      <a:r>
                        <a:rPr lang="es-ES" sz="1100" b="0" strike="noStrike" spc="-46" dirty="0" err="1">
                          <a:solidFill>
                            <a:schemeClr val="tx1"/>
                          </a:solidFill>
                          <a:latin typeface="Calibri"/>
                          <a:ea typeface="Times New Roman"/>
                        </a:rPr>
                        <a:t>m</a:t>
                      </a:r>
                      <a:r>
                        <a:rPr lang="es-ES" sz="1100" b="0" strike="noStrike" spc="-32" dirty="0" err="1">
                          <a:solidFill>
                            <a:schemeClr val="tx1"/>
                          </a:solidFill>
                          <a:latin typeface="Calibri"/>
                          <a:ea typeface="Times New Roman"/>
                        </a:rPr>
                        <a:t>en</a:t>
                      </a:r>
                      <a:r>
                        <a:rPr lang="es-ES" sz="1100" b="0" strike="noStrike" spc="-21" dirty="0" err="1">
                          <a:solidFill>
                            <a:schemeClr val="tx1"/>
                          </a:solidFill>
                          <a:latin typeface="Calibri"/>
                          <a:ea typeface="Times New Roman"/>
                        </a:rPr>
                        <a:t>t</a:t>
                      </a:r>
                      <a:r>
                        <a:rPr lang="es-ES" sz="1100" b="0" strike="noStrike" spc="-1" dirty="0" err="1">
                          <a:solidFill>
                            <a:schemeClr val="tx1"/>
                          </a:solidFill>
                          <a:latin typeface="Calibri"/>
                          <a:ea typeface="Times New Roman"/>
                        </a:rPr>
                        <a:t>s</a:t>
                      </a:r>
                      <a:endParaRPr lang="es-ES" sz="1100" b="0" strike="noStrike" spc="-1" dirty="0">
                        <a:solidFill>
                          <a:schemeClr val="tx1"/>
                        </a:solidFill>
                        <a:latin typeface="Arial"/>
                      </a:endParaRPr>
                    </a:p>
                  </a:txBody>
                  <a:tcPr marL="68400" marR="68400"/>
                </a:tc>
                <a:extLst>
                  <a:ext uri="{0D108BD9-81ED-4DB2-BD59-A6C34878D82A}">
                    <a16:rowId xmlns:a16="http://schemas.microsoft.com/office/drawing/2014/main" val="1904226495"/>
                  </a:ext>
                </a:extLst>
              </a:tr>
              <a:tr h="805234">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8</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Dada 2 &amp; QIIME 2 – Práctica I</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3621947217"/>
                  </a:ext>
                </a:extLst>
              </a:tr>
              <a:tr h="387563">
                <a:tc>
                  <a:txBody>
                    <a:bodyPr/>
                    <a:lstStyle/>
                    <a:p>
                      <a:pPr algn="ctr">
                        <a:lnSpc>
                          <a:spcPct val="120000"/>
                        </a:lnSpc>
                        <a:spcAft>
                          <a:spcPts val="0"/>
                        </a:spcAft>
                      </a:pPr>
                      <a:r>
                        <a:rPr lang="es-ES" sz="1050" b="1">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9</a:t>
                      </a:r>
                      <a:endParaRPr lang="es-ES" sz="105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16/10/2024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QIIME 2 – Práctica II</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611405790"/>
                  </a:ext>
                </a:extLst>
              </a:tr>
              <a:tr h="387563">
                <a:tc>
                  <a:txBody>
                    <a:bodyPr/>
                    <a:lstStyle/>
                    <a:p>
                      <a:pPr algn="ctr">
                        <a:lnSpc>
                          <a:spcPct val="120000"/>
                        </a:lnSpc>
                        <a:spcAft>
                          <a:spcPts val="0"/>
                        </a:spcAft>
                      </a:pPr>
                      <a:r>
                        <a:rPr lang="es-ES" sz="1050" b="1">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SESIÓN 10</a:t>
                      </a:r>
                      <a:endParaRPr lang="es-ES" sz="105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dirty="0">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21/10/2024</a:t>
                      </a:r>
                      <a:endParaRPr lang="es-ES" sz="1050" b="1" dirty="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E64F13"/>
                          </a:solidFill>
                          <a:latin typeface="Arial"/>
                          <a:ea typeface="Times New Roman"/>
                        </a:rPr>
                        <a:t>Análisis e interpretación de resultados</a:t>
                      </a:r>
                      <a:endParaRPr lang="es-ES" sz="1050" b="0" strike="noStrike" spc="-1" dirty="0">
                        <a:solidFill>
                          <a:srgbClr val="E64F13"/>
                        </a:solidFill>
                        <a:latin typeface="Times New Roman"/>
                      </a:endParaRPr>
                    </a:p>
                  </a:txBody>
                  <a:tcPr marL="68400" marR="68400"/>
                </a:tc>
                <a:extLst>
                  <a:ext uri="{0D108BD9-81ED-4DB2-BD59-A6C34878D82A}">
                    <a16:rowId xmlns:a16="http://schemas.microsoft.com/office/drawing/2014/main" val="3971261339"/>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 Práctica I</a:t>
                      </a:r>
                      <a:endParaRPr lang="es-ES" sz="1050" b="0" strike="noStrike" spc="-1" dirty="0">
                        <a:latin typeface="Times New Roman"/>
                      </a:endParaRPr>
                    </a:p>
                  </a:txBody>
                  <a:tcPr marL="68400" marR="68400"/>
                </a:tc>
                <a:extLst>
                  <a:ext uri="{0D108BD9-81ED-4DB2-BD59-A6C34878D82A}">
                    <a16:rowId xmlns:a16="http://schemas.microsoft.com/office/drawing/2014/main" val="2516555305"/>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12</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28/10/2024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a:solidFill>
                            <a:srgbClr val="000000"/>
                          </a:solidFill>
                          <a:latin typeface="Arial"/>
                          <a:ea typeface="Times New Roman"/>
                        </a:rPr>
                        <a:t>Análisis e interpretación de resultados- Práctica II</a:t>
                      </a:r>
                      <a:endParaRPr lang="es-ES" sz="1050" b="0" strike="noStrike" spc="-1">
                        <a:latin typeface="Times New Roman"/>
                      </a:endParaRPr>
                    </a:p>
                  </a:txBody>
                  <a:tcPr marL="68400" marR="68400"/>
                </a:tc>
                <a:extLst>
                  <a:ext uri="{0D108BD9-81ED-4DB2-BD59-A6C34878D82A}">
                    <a16:rowId xmlns:a16="http://schemas.microsoft.com/office/drawing/2014/main" val="2327636368"/>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13</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30/10/2024</a:t>
                      </a:r>
                    </a:p>
                  </a:txBody>
                  <a:tcPr marL="68580" marR="68580" marT="0" marB="0" anchor="ctr"/>
                </a:tc>
                <a:tc>
                  <a:txBody>
                    <a:bodyPr/>
                    <a:lstStyle/>
                    <a:p>
                      <a:pPr algn="ctr">
                        <a:lnSpc>
                          <a:spcPct val="120000"/>
                        </a:lnSpc>
                      </a:pPr>
                      <a:r>
                        <a:rPr lang="es-ES" sz="1050" b="0" strike="noStrike" spc="-1" dirty="0">
                          <a:solidFill>
                            <a:srgbClr val="000000"/>
                          </a:solidFill>
                          <a:latin typeface="Calibri"/>
                          <a:ea typeface="Times New Roman"/>
                        </a:rPr>
                        <a:t>Tutoría colectiva</a:t>
                      </a:r>
                      <a:endParaRPr lang="es-ES" sz="1050" b="0" strike="noStrike" spc="-1" dirty="0">
                        <a:latin typeface="Times New Roman"/>
                      </a:endParaRPr>
                    </a:p>
                  </a:txBody>
                  <a:tcPr marL="68400" marR="68400"/>
                </a:tc>
                <a:extLst>
                  <a:ext uri="{0D108BD9-81ED-4DB2-BD59-A6C34878D82A}">
                    <a16:rowId xmlns:a16="http://schemas.microsoft.com/office/drawing/2014/main" val="486723286"/>
                  </a:ext>
                </a:extLst>
              </a:tr>
            </a:tbl>
          </a:graphicData>
        </a:graphic>
      </p:graphicFrame>
      <p:sp>
        <p:nvSpPr>
          <p:cNvPr id="6" name="Marcador de texto 5">
            <a:extLst>
              <a:ext uri="{FF2B5EF4-FFF2-40B4-BE49-F238E27FC236}">
                <a16:creationId xmlns:a16="http://schemas.microsoft.com/office/drawing/2014/main" id="{403EF7D3-2AC0-C040-9834-4C38EA06FBC2}"/>
              </a:ext>
            </a:extLst>
          </p:cNvPr>
          <p:cNvSpPr>
            <a:spLocks noGrp="1"/>
          </p:cNvSpPr>
          <p:nvPr>
            <p:ph type="body" sz="quarter" idx="12"/>
          </p:nvPr>
        </p:nvSpPr>
        <p:spPr/>
        <p:txBody>
          <a:bodyPr/>
          <a:lstStyle/>
          <a:p>
            <a:r>
              <a:rPr lang="es-ES" dirty="0"/>
              <a:t>SESIÓN 10</a:t>
            </a:r>
          </a:p>
        </p:txBody>
      </p:sp>
    </p:spTree>
    <p:extLst>
      <p:ext uri="{BB962C8B-B14F-4D97-AF65-F5344CB8AC3E}">
        <p14:creationId xmlns:p14="http://schemas.microsoft.com/office/powerpoint/2010/main" val="2892596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7307317" cy="2308324"/>
          </a:xfrm>
          <a:prstGeom prst="rect">
            <a:avLst/>
          </a:prstGeom>
        </p:spPr>
        <p:txBody>
          <a:bodyPr wrap="square">
            <a:spAutoFit/>
          </a:bodyPr>
          <a:lstStyle/>
          <a:p>
            <a:r>
              <a:rPr lang="es-ES" dirty="0"/>
              <a:t>Otros estimadores:</a:t>
            </a:r>
          </a:p>
          <a:p>
            <a:r>
              <a:rPr lang="es-ES" dirty="0" err="1"/>
              <a:t>Menhinick</a:t>
            </a:r>
            <a:r>
              <a:rPr lang="es-ES" dirty="0"/>
              <a:t> </a:t>
            </a:r>
            <a:r>
              <a:rPr lang="es-ES" dirty="0" err="1"/>
              <a:t>richness</a:t>
            </a:r>
            <a:r>
              <a:rPr lang="es-ES" dirty="0"/>
              <a:t> (D)</a:t>
            </a:r>
          </a:p>
          <a:p>
            <a:r>
              <a:rPr lang="es-ES" dirty="0"/>
              <a:t>…</a:t>
            </a:r>
          </a:p>
          <a:p>
            <a:endParaRPr lang="es-ES" dirty="0"/>
          </a:p>
          <a:p>
            <a:endParaRPr lang="es-ES" dirty="0"/>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7" name="Imagen 6">
            <a:extLst>
              <a:ext uri="{FF2B5EF4-FFF2-40B4-BE49-F238E27FC236}">
                <a16:creationId xmlns:a16="http://schemas.microsoft.com/office/drawing/2014/main" id="{90A501CF-B78B-A147-83B2-6CF1829F501C}"/>
              </a:ext>
            </a:extLst>
          </p:cNvPr>
          <p:cNvPicPr>
            <a:picLocks noChangeAspect="1"/>
          </p:cNvPicPr>
          <p:nvPr/>
        </p:nvPicPr>
        <p:blipFill>
          <a:blip r:embed="rId2"/>
          <a:stretch>
            <a:fillRect/>
          </a:stretch>
        </p:blipFill>
        <p:spPr>
          <a:xfrm>
            <a:off x="5838515" y="1855170"/>
            <a:ext cx="4968029" cy="4544183"/>
          </a:xfrm>
          <a:prstGeom prst="rect">
            <a:avLst/>
          </a:prstGeom>
        </p:spPr>
      </p:pic>
      <p:pic>
        <p:nvPicPr>
          <p:cNvPr id="8" name="Imagen 7">
            <a:extLst>
              <a:ext uri="{FF2B5EF4-FFF2-40B4-BE49-F238E27FC236}">
                <a16:creationId xmlns:a16="http://schemas.microsoft.com/office/drawing/2014/main" id="{E5BA5821-5A78-4D4E-8629-013EA6EE26EE}"/>
              </a:ext>
            </a:extLst>
          </p:cNvPr>
          <p:cNvPicPr>
            <a:picLocks noChangeAspect="1"/>
          </p:cNvPicPr>
          <p:nvPr/>
        </p:nvPicPr>
        <p:blipFill>
          <a:blip r:embed="rId3"/>
          <a:stretch>
            <a:fillRect/>
          </a:stretch>
        </p:blipFill>
        <p:spPr>
          <a:xfrm>
            <a:off x="307686" y="3820322"/>
            <a:ext cx="5183967" cy="1314852"/>
          </a:xfrm>
          <a:prstGeom prst="rect">
            <a:avLst/>
          </a:prstGeom>
        </p:spPr>
      </p:pic>
      <p:sp>
        <p:nvSpPr>
          <p:cNvPr id="4" name="Marcador de texto 3">
            <a:extLst>
              <a:ext uri="{FF2B5EF4-FFF2-40B4-BE49-F238E27FC236}">
                <a16:creationId xmlns:a16="http://schemas.microsoft.com/office/drawing/2014/main" id="{D22478C0-AF74-A644-BFC4-AB17F818CA1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87283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7307317" cy="3416320"/>
          </a:xfrm>
          <a:prstGeom prst="rect">
            <a:avLst/>
          </a:prstGeom>
        </p:spPr>
        <p:txBody>
          <a:bodyPr wrap="square">
            <a:spAutoFit/>
          </a:bodyPr>
          <a:lstStyle/>
          <a:p>
            <a:r>
              <a:rPr lang="es-ES" dirty="0"/>
              <a:t>En QIIME 2 es posible estimar la diversidad alfa a partir de una filogenia con nuestros datos y de una tabla de características. </a:t>
            </a:r>
          </a:p>
          <a:p>
            <a:endParaRPr lang="es-ES" dirty="0"/>
          </a:p>
          <a:p>
            <a:r>
              <a:rPr lang="es-ES" dirty="0"/>
              <a:t>Se obtienen cuatro métricas por defecto, entre ellas la riqueza en especies de cada muestra y el índice de diversidad de Shannon.</a:t>
            </a:r>
          </a:p>
          <a:p>
            <a:endParaRPr lang="es-ES" dirty="0"/>
          </a:p>
          <a:p>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core-metrics-phylogenetic</a:t>
            </a:r>
            <a:endParaRPr lang="es-ES" dirty="0">
              <a:latin typeface="Courier" pitchFamily="2" charset="0"/>
            </a:endParaRPr>
          </a:p>
          <a:p>
            <a:endParaRPr lang="es-ES" dirty="0">
              <a:latin typeface="Courier" pitchFamily="2" charset="0"/>
            </a:endParaRPr>
          </a:p>
          <a:p>
            <a:r>
              <a:rPr lang="es-ES" dirty="0"/>
              <a:t>Opciones que hay que introducir al usar este comando:</a:t>
            </a:r>
          </a:p>
          <a:p>
            <a:r>
              <a:rPr lang="es-ES" dirty="0"/>
              <a:t>-</a:t>
            </a:r>
            <a:r>
              <a:rPr lang="es-ES" dirty="0">
                <a:latin typeface="Courier" pitchFamily="2" charset="0"/>
              </a:rPr>
              <a:t>-p-</a:t>
            </a:r>
            <a:r>
              <a:rPr lang="es-ES" dirty="0" err="1">
                <a:latin typeface="Courier" pitchFamily="2" charset="0"/>
              </a:rPr>
              <a:t>sampling</a:t>
            </a:r>
            <a:r>
              <a:rPr lang="es-ES" dirty="0">
                <a:latin typeface="Courier" pitchFamily="2" charset="0"/>
              </a:rPr>
              <a:t>-</a:t>
            </a:r>
            <a:r>
              <a:rPr lang="es-ES" dirty="0" err="1">
                <a:latin typeface="Courier" pitchFamily="2" charset="0"/>
              </a:rPr>
              <a:t>depth</a:t>
            </a:r>
            <a:r>
              <a:rPr lang="es-ES" dirty="0"/>
              <a:t>: indica el número de conteos en cada muestra que se utiliza para llevar a cabo el análisis de diversidad.</a:t>
            </a: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4" name="Imagen 3" descr="Gráfico, Gráfico de cajas y bigotes&#10;&#10;Descripción generada automáticamente">
            <a:extLst>
              <a:ext uri="{FF2B5EF4-FFF2-40B4-BE49-F238E27FC236}">
                <a16:creationId xmlns:a16="http://schemas.microsoft.com/office/drawing/2014/main" id="{4AAB23CE-4AEB-9543-B4DA-C0FE3C19A079}"/>
              </a:ext>
            </a:extLst>
          </p:cNvPr>
          <p:cNvPicPr>
            <a:picLocks noChangeAspect="1"/>
          </p:cNvPicPr>
          <p:nvPr/>
        </p:nvPicPr>
        <p:blipFill>
          <a:blip r:embed="rId3"/>
          <a:stretch>
            <a:fillRect/>
          </a:stretch>
        </p:blipFill>
        <p:spPr>
          <a:xfrm>
            <a:off x="7450111" y="1903620"/>
            <a:ext cx="4303000" cy="3333292"/>
          </a:xfrm>
          <a:prstGeom prst="rect">
            <a:avLst/>
          </a:prstGeom>
        </p:spPr>
      </p:pic>
      <p:sp>
        <p:nvSpPr>
          <p:cNvPr id="7" name="Marcador de texto 6">
            <a:extLst>
              <a:ext uri="{FF2B5EF4-FFF2-40B4-BE49-F238E27FC236}">
                <a16:creationId xmlns:a16="http://schemas.microsoft.com/office/drawing/2014/main" id="{C12BF796-2C45-2743-9F0A-9D01B5CC720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20096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alfa</a:t>
            </a:r>
            <a:r>
              <a:rPr lang="es-ES" sz="5400" dirty="0"/>
              <a:t> </a:t>
            </a:r>
          </a:p>
        </p:txBody>
      </p:sp>
      <p:sp>
        <p:nvSpPr>
          <p:cNvPr id="2" name="Rectángulo 1">
            <a:extLst>
              <a:ext uri="{FF2B5EF4-FFF2-40B4-BE49-F238E27FC236}">
                <a16:creationId xmlns:a16="http://schemas.microsoft.com/office/drawing/2014/main" id="{0BC0C255-0699-0C49-ACE3-8FB7BB86EA9F}"/>
              </a:ext>
            </a:extLst>
          </p:cNvPr>
          <p:cNvSpPr/>
          <p:nvPr/>
        </p:nvSpPr>
        <p:spPr>
          <a:xfrm>
            <a:off x="312882" y="1502688"/>
            <a:ext cx="6481040" cy="4801314"/>
          </a:xfrm>
          <a:prstGeom prst="rect">
            <a:avLst/>
          </a:prstGeom>
        </p:spPr>
        <p:txBody>
          <a:bodyPr wrap="square">
            <a:spAutoFit/>
          </a:bodyPr>
          <a:lstStyle/>
          <a:p>
            <a:r>
              <a:rPr lang="es-ES" dirty="0"/>
              <a:t>Este concepto guarda relación con que muchas métricas son sensibles a la distinta cobertura de cada una de las muestras, por lo que al azar se hace un </a:t>
            </a:r>
            <a:r>
              <a:rPr lang="es-ES" dirty="0" err="1"/>
              <a:t>submuestreo</a:t>
            </a:r>
            <a:r>
              <a:rPr lang="es-ES" dirty="0"/>
              <a:t> de conteos en las muestras. Para elegir el número a introducir nos podemos basar en un análisis de rarefacción hecho previamente.</a:t>
            </a:r>
          </a:p>
          <a:p>
            <a:endParaRPr lang="es-ES" dirty="0"/>
          </a:p>
          <a:p>
            <a:endParaRPr lang="es-ES" dirty="0"/>
          </a:p>
          <a:p>
            <a:r>
              <a:rPr lang="es-ES" dirty="0"/>
              <a:t> Es importante remarcar que </a:t>
            </a:r>
            <a:r>
              <a:rPr lang="es-ES" b="1" dirty="0">
                <a:solidFill>
                  <a:srgbClr val="E64F13"/>
                </a:solidFill>
              </a:rPr>
              <a:t>si ponemos un número mayor al número de conteos o lecturas presentes en una muestra, esta muestra no se tendrá en cuenta en nuestro análisis</a:t>
            </a:r>
            <a:r>
              <a:rPr lang="es-ES" dirty="0"/>
              <a:t>, si no que será descartada por QIIME 2 por no cumplir el límite que estamos imponiendo para que se tenga en cuenta la lectura.</a:t>
            </a:r>
          </a:p>
          <a:p>
            <a:r>
              <a:rPr lang="es-ES" dirty="0"/>
              <a:t> </a:t>
            </a:r>
          </a:p>
          <a:p>
            <a:r>
              <a:rPr lang="es-ES" b="1" dirty="0"/>
              <a:t> </a:t>
            </a:r>
            <a:endParaRPr lang="es-ES" dirty="0"/>
          </a:p>
          <a:p>
            <a:pPr lvl="0">
              <a:spcAft>
                <a:spcPts val="0"/>
              </a:spcAft>
            </a:pPr>
            <a:endParaRPr lang="es-ES" dirty="0">
              <a:latin typeface="Times New Roman" panose="02020603050405020304" pitchFamily="18" charset="0"/>
              <a:ea typeface="Times New Roman" panose="02020603050405020304" pitchFamily="18" charset="0"/>
            </a:endParaRPr>
          </a:p>
          <a:p>
            <a:pPr lvl="0">
              <a:spcAft>
                <a:spcPts val="0"/>
              </a:spcAft>
            </a:pPr>
            <a:endParaRPr lang="es-ES" dirty="0">
              <a:latin typeface="Times New Roman" panose="02020603050405020304" pitchFamily="18" charset="0"/>
              <a:ea typeface="Times New Roman" panose="02020603050405020304" pitchFamily="18" charset="0"/>
            </a:endParaRPr>
          </a:p>
        </p:txBody>
      </p:sp>
      <p:pic>
        <p:nvPicPr>
          <p:cNvPr id="4" name="Imagen 3" descr="Gráfico, Gráfico de cajas y bigotes&#10;&#10;Descripción generada automáticamente">
            <a:extLst>
              <a:ext uri="{FF2B5EF4-FFF2-40B4-BE49-F238E27FC236}">
                <a16:creationId xmlns:a16="http://schemas.microsoft.com/office/drawing/2014/main" id="{4AAB23CE-4AEB-9543-B4DA-C0FE3C19A079}"/>
              </a:ext>
            </a:extLst>
          </p:cNvPr>
          <p:cNvPicPr>
            <a:picLocks noChangeAspect="1"/>
          </p:cNvPicPr>
          <p:nvPr/>
        </p:nvPicPr>
        <p:blipFill>
          <a:blip r:embed="rId2"/>
          <a:stretch>
            <a:fillRect/>
          </a:stretch>
        </p:blipFill>
        <p:spPr>
          <a:xfrm>
            <a:off x="6976895" y="1785438"/>
            <a:ext cx="4902223" cy="2934337"/>
          </a:xfrm>
          <a:prstGeom prst="rect">
            <a:avLst/>
          </a:prstGeom>
        </p:spPr>
      </p:pic>
      <p:sp>
        <p:nvSpPr>
          <p:cNvPr id="7" name="Marcador de texto 6">
            <a:extLst>
              <a:ext uri="{FF2B5EF4-FFF2-40B4-BE49-F238E27FC236}">
                <a16:creationId xmlns:a16="http://schemas.microsoft.com/office/drawing/2014/main" id="{137EC4B6-D7DD-7E42-9439-9E57360F188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5720091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1477328"/>
          </a:xfrm>
          <a:prstGeom prst="rect">
            <a:avLst/>
          </a:prstGeom>
        </p:spPr>
        <p:txBody>
          <a:bodyPr wrap="square">
            <a:spAutoFit/>
          </a:bodyPr>
          <a:lstStyle/>
          <a:p>
            <a:r>
              <a:rPr lang="es-ES" b="1" dirty="0">
                <a:solidFill>
                  <a:srgbClr val="E64F13"/>
                </a:solidFill>
              </a:rPr>
              <a:t>Diversidad beta </a:t>
            </a:r>
            <a:r>
              <a:rPr lang="es-ES" dirty="0"/>
              <a:t>= Diversidad </a:t>
            </a:r>
            <a:r>
              <a:rPr lang="es-ES" b="1" dirty="0">
                <a:solidFill>
                  <a:srgbClr val="E64F13"/>
                </a:solidFill>
              </a:rPr>
              <a:t>entre muestras</a:t>
            </a:r>
            <a:r>
              <a:rPr lang="es-ES" dirty="0"/>
              <a:t>, nos podemos servir de distintos estimadores o índices.</a:t>
            </a:r>
          </a:p>
          <a:p>
            <a:endParaRPr lang="es-ES" dirty="0"/>
          </a:p>
          <a:p>
            <a:r>
              <a:rPr lang="es-ES" dirty="0"/>
              <a:t>Los índices estiman la </a:t>
            </a:r>
            <a:r>
              <a:rPr lang="es-ES" b="1" dirty="0">
                <a:solidFill>
                  <a:srgbClr val="E64F13"/>
                </a:solidFill>
              </a:rPr>
              <a:t>disimilitud</a:t>
            </a:r>
            <a:r>
              <a:rPr lang="es-ES" dirty="0"/>
              <a:t> entre muestras (</a:t>
            </a:r>
            <a:r>
              <a:rPr lang="es-ES" b="1" dirty="0">
                <a:solidFill>
                  <a:srgbClr val="E64F13"/>
                </a:solidFill>
              </a:rPr>
              <a:t>matriz de distancia</a:t>
            </a:r>
            <a:r>
              <a:rPr lang="es-ES" dirty="0"/>
              <a:t>), que en lugar de la similitud, miden la distancia o </a:t>
            </a:r>
            <a:r>
              <a:rPr lang="es-ES" dirty="0" err="1"/>
              <a:t>disimilaridad</a:t>
            </a:r>
            <a:r>
              <a:rPr lang="es-ES" dirty="0"/>
              <a:t> entre pares de muestras.</a:t>
            </a:r>
          </a:p>
          <a:p>
            <a:pPr lvl="0"/>
            <a:endParaRPr lang="es-ES" dirty="0">
              <a:latin typeface="Times New Roman" panose="02020603050405020304" pitchFamily="18" charset="0"/>
              <a:ea typeface="Times New Roman" panose="02020603050405020304" pitchFamily="18" charset="0"/>
            </a:endParaRPr>
          </a:p>
        </p:txBody>
      </p:sp>
      <p:pic>
        <p:nvPicPr>
          <p:cNvPr id="4" name="Imagen 3" descr="Gráfico, Gráfico de dispersión&#10;&#10;Descripción generada automáticamente">
            <a:extLst>
              <a:ext uri="{FF2B5EF4-FFF2-40B4-BE49-F238E27FC236}">
                <a16:creationId xmlns:a16="http://schemas.microsoft.com/office/drawing/2014/main" id="{6F37D3F5-C918-BD48-8B40-16B6D9507C86}"/>
              </a:ext>
            </a:extLst>
          </p:cNvPr>
          <p:cNvPicPr>
            <a:picLocks noChangeAspect="1"/>
          </p:cNvPicPr>
          <p:nvPr/>
        </p:nvPicPr>
        <p:blipFill rotWithShape="1">
          <a:blip r:embed="rId2"/>
          <a:srcRect t="8594" b="30"/>
          <a:stretch/>
        </p:blipFill>
        <p:spPr>
          <a:xfrm>
            <a:off x="5173972" y="3380948"/>
            <a:ext cx="6760564" cy="3223865"/>
          </a:xfrm>
          <a:prstGeom prst="rect">
            <a:avLst/>
          </a:prstGeom>
        </p:spPr>
      </p:pic>
      <p:sp>
        <p:nvSpPr>
          <p:cNvPr id="7" name="Rectángulo 6">
            <a:extLst>
              <a:ext uri="{FF2B5EF4-FFF2-40B4-BE49-F238E27FC236}">
                <a16:creationId xmlns:a16="http://schemas.microsoft.com/office/drawing/2014/main" id="{BE0C2DA4-2176-AD44-9FBF-65A78AF6080E}"/>
              </a:ext>
            </a:extLst>
          </p:cNvPr>
          <p:cNvSpPr/>
          <p:nvPr/>
        </p:nvSpPr>
        <p:spPr>
          <a:xfrm>
            <a:off x="488886" y="3043491"/>
            <a:ext cx="4685086" cy="3416320"/>
          </a:xfrm>
          <a:prstGeom prst="rect">
            <a:avLst/>
          </a:prstGeom>
        </p:spPr>
        <p:txBody>
          <a:bodyPr wrap="square">
            <a:spAutoFit/>
          </a:bodyPr>
          <a:lstStyle/>
          <a:p>
            <a:endParaRPr lang="es-ES" dirty="0"/>
          </a:p>
          <a:p>
            <a:r>
              <a:rPr lang="es-ES" dirty="0"/>
              <a:t>Distintos análisis estadísticos:</a:t>
            </a:r>
          </a:p>
          <a:p>
            <a:pPr marL="285750" indent="-285750">
              <a:buFontTx/>
              <a:buChar char="-"/>
            </a:pPr>
            <a:r>
              <a:rPr lang="es-ES" b="1" dirty="0" err="1">
                <a:solidFill>
                  <a:srgbClr val="E64F13"/>
                </a:solidFill>
              </a:rPr>
              <a:t>PCoAs</a:t>
            </a:r>
            <a:r>
              <a:rPr lang="es-ES" dirty="0"/>
              <a:t>: </a:t>
            </a:r>
            <a:r>
              <a:rPr lang="es-ES" b="1" dirty="0"/>
              <a:t>Análisis de coordenadas principales</a:t>
            </a:r>
            <a:r>
              <a:rPr lang="es-ES" dirty="0"/>
              <a:t>. Representar las muestras en gráficos bidimensionales para graficar estas distancias.</a:t>
            </a:r>
          </a:p>
          <a:p>
            <a:pPr marL="285750" indent="-285750">
              <a:buFontTx/>
              <a:buChar char="-"/>
            </a:pPr>
            <a:r>
              <a:rPr lang="es-ES" dirty="0"/>
              <a:t>¡No confundir con PCA (Principal </a:t>
            </a:r>
            <a:r>
              <a:rPr lang="es-ES" dirty="0" err="1"/>
              <a:t>Component</a:t>
            </a:r>
            <a:r>
              <a:rPr lang="es-ES" dirty="0"/>
              <a:t> </a:t>
            </a:r>
            <a:r>
              <a:rPr lang="es-ES" dirty="0" err="1"/>
              <a:t>Analysis</a:t>
            </a:r>
            <a:r>
              <a:rPr lang="es-ES" dirty="0"/>
              <a:t>)! </a:t>
            </a:r>
          </a:p>
          <a:p>
            <a:pPr marL="285750" indent="-285750">
              <a:buFontTx/>
              <a:buChar char="-"/>
            </a:pPr>
            <a:r>
              <a:rPr lang="es-ES" b="1" dirty="0"/>
              <a:t>NMDS: Non-</a:t>
            </a:r>
            <a:r>
              <a:rPr lang="es-ES" b="1" dirty="0" err="1"/>
              <a:t>metric</a:t>
            </a:r>
            <a:r>
              <a:rPr lang="es-ES" b="1" dirty="0"/>
              <a:t> Multidimensional </a:t>
            </a:r>
            <a:r>
              <a:rPr lang="es-ES" b="1" dirty="0" err="1"/>
              <a:t>Scaling</a:t>
            </a:r>
            <a:r>
              <a:rPr lang="es-ES" b="1" dirty="0"/>
              <a:t>, alternativa a </a:t>
            </a:r>
            <a:r>
              <a:rPr lang="es-ES" b="1" dirty="0" err="1"/>
              <a:t>PCoAs</a:t>
            </a:r>
            <a:endParaRPr lang="es-ES" b="1" dirty="0"/>
          </a:p>
          <a:p>
            <a:pPr marL="285750" indent="-285750">
              <a:buFontTx/>
              <a:buChar char="-"/>
            </a:pPr>
            <a:endParaRPr lang="es-ES" dirty="0"/>
          </a:p>
          <a:p>
            <a:pPr marL="285750" indent="-285750">
              <a:buFontTx/>
              <a:buChar char="-"/>
            </a:pPr>
            <a:endParaRPr lang="es-ES" dirty="0"/>
          </a:p>
        </p:txBody>
      </p:sp>
      <p:sp>
        <p:nvSpPr>
          <p:cNvPr id="8" name="Marcador de texto 7">
            <a:extLst>
              <a:ext uri="{FF2B5EF4-FFF2-40B4-BE49-F238E27FC236}">
                <a16:creationId xmlns:a16="http://schemas.microsoft.com/office/drawing/2014/main" id="{8A78E951-AA8A-4E40-9D03-AC57A563AB8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019067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8872682"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63104" y="1304592"/>
            <a:ext cx="10952955" cy="3693319"/>
          </a:xfrm>
          <a:prstGeom prst="rect">
            <a:avLst/>
          </a:prstGeom>
        </p:spPr>
        <p:txBody>
          <a:bodyPr wrap="square">
            <a:spAutoFit/>
          </a:bodyPr>
          <a:lstStyle/>
          <a:p>
            <a:r>
              <a:rPr lang="es-ES" b="1" dirty="0">
                <a:solidFill>
                  <a:srgbClr val="E64F13"/>
                </a:solidFill>
              </a:rPr>
              <a:t>Diversidad beta</a:t>
            </a:r>
          </a:p>
          <a:p>
            <a:endParaRPr lang="es-ES" b="1" dirty="0">
              <a:solidFill>
                <a:srgbClr val="E64F13"/>
              </a:solidFill>
            </a:endParaRPr>
          </a:p>
          <a:p>
            <a:r>
              <a:rPr lang="es-ES" dirty="0"/>
              <a:t>Métricas más populares para estimar la diversidad beta:</a:t>
            </a:r>
          </a:p>
          <a:p>
            <a:pPr marL="285750" indent="-285750">
              <a:buFontTx/>
              <a:buChar char="-"/>
            </a:pPr>
            <a:r>
              <a:rPr lang="es-ES" dirty="0"/>
              <a:t>Índice de </a:t>
            </a:r>
            <a:r>
              <a:rPr lang="es-ES" dirty="0" err="1"/>
              <a:t>Jaccard</a:t>
            </a:r>
            <a:endParaRPr lang="es-ES" dirty="0"/>
          </a:p>
          <a:p>
            <a:pPr marL="285750" indent="-285750">
              <a:buFontTx/>
              <a:buChar char="-"/>
            </a:pPr>
            <a:r>
              <a:rPr lang="es-ES" dirty="0" err="1"/>
              <a:t>Bray</a:t>
            </a:r>
            <a:r>
              <a:rPr lang="es-ES" dirty="0"/>
              <a:t>-Curtis</a:t>
            </a:r>
          </a:p>
          <a:p>
            <a:pPr marL="285750" indent="-285750">
              <a:buFontTx/>
              <a:buChar char="-"/>
            </a:pPr>
            <a:r>
              <a:rPr lang="es-ES" dirty="0" err="1"/>
              <a:t>UniFrac</a:t>
            </a:r>
            <a:r>
              <a:rPr lang="es-ES" dirty="0"/>
              <a:t>.</a:t>
            </a:r>
          </a:p>
          <a:p>
            <a:pPr marL="285750" indent="-285750">
              <a:buFontTx/>
              <a:buChar char="-"/>
            </a:pPr>
            <a:endParaRPr lang="es-ES" dirty="0"/>
          </a:p>
          <a:p>
            <a:pPr marL="285750" indent="-285750">
              <a:buFontTx/>
              <a:buChar char="-"/>
            </a:pPr>
            <a:r>
              <a:rPr lang="es-ES" dirty="0"/>
              <a:t> Para identificar si dos grupos tienen una composición diferente se usan  tipos de </a:t>
            </a:r>
            <a:r>
              <a:rPr lang="es-ES" b="1" dirty="0">
                <a:solidFill>
                  <a:srgbClr val="E64F13"/>
                </a:solidFill>
              </a:rPr>
              <a:t>test de </a:t>
            </a:r>
            <a:r>
              <a:rPr lang="es-ES" b="1" dirty="0" err="1">
                <a:solidFill>
                  <a:srgbClr val="E64F13"/>
                </a:solidFill>
              </a:rPr>
              <a:t>multivarianza</a:t>
            </a:r>
            <a:r>
              <a:rPr lang="es-ES" dirty="0"/>
              <a:t>, como </a:t>
            </a:r>
            <a:r>
              <a:rPr lang="es-ES" dirty="0" err="1"/>
              <a:t>tests</a:t>
            </a:r>
            <a:r>
              <a:rPr lang="es-ES" dirty="0"/>
              <a:t> de análisis de la </a:t>
            </a:r>
            <a:r>
              <a:rPr lang="es-ES" dirty="0" err="1"/>
              <a:t>multivarianza</a:t>
            </a:r>
            <a:r>
              <a:rPr lang="es-ES" dirty="0"/>
              <a:t> </a:t>
            </a:r>
            <a:r>
              <a:rPr lang="es-ES" dirty="0" err="1"/>
              <a:t>permutacional</a:t>
            </a:r>
            <a:r>
              <a:rPr lang="es-ES" dirty="0"/>
              <a:t>.</a:t>
            </a:r>
          </a:p>
          <a:p>
            <a:pPr marL="285750" indent="-285750">
              <a:buFontTx/>
              <a:buChar char="-"/>
            </a:pPr>
            <a:r>
              <a:rPr lang="es-ES" dirty="0"/>
              <a:t>Están implementados en QIIME 2 y muchos se calculan por defecto. EJEMPLO:</a:t>
            </a:r>
          </a:p>
          <a:p>
            <a:pPr marL="285750" indent="-285750">
              <a:buFontTx/>
              <a:buChar char="-"/>
            </a:pPr>
            <a:endParaRPr lang="es-ES" dirty="0"/>
          </a:p>
          <a:p>
            <a:endParaRPr lang="es-ES" dirty="0"/>
          </a:p>
          <a:p>
            <a:pPr lvl="0"/>
            <a:endParaRPr lang="es-ES" dirty="0">
              <a:latin typeface="Times New Roman" panose="02020603050405020304" pitchFamily="18" charset="0"/>
              <a:ea typeface="Times New Roman" panose="02020603050405020304" pitchFamily="18" charset="0"/>
            </a:endParaRPr>
          </a:p>
        </p:txBody>
      </p:sp>
      <p:sp>
        <p:nvSpPr>
          <p:cNvPr id="3" name="Rectángulo 2">
            <a:extLst>
              <a:ext uri="{FF2B5EF4-FFF2-40B4-BE49-F238E27FC236}">
                <a16:creationId xmlns:a16="http://schemas.microsoft.com/office/drawing/2014/main" id="{D4F7954C-E8C4-464A-B517-0B951F544194}"/>
              </a:ext>
            </a:extLst>
          </p:cNvPr>
          <p:cNvSpPr/>
          <p:nvPr/>
        </p:nvSpPr>
        <p:spPr>
          <a:xfrm>
            <a:off x="538629" y="4334256"/>
            <a:ext cx="9972602" cy="1754326"/>
          </a:xfrm>
          <a:prstGeom prst="rect">
            <a:avLst/>
          </a:prstGeom>
        </p:spPr>
        <p:txBody>
          <a:bodyPr wrap="none">
            <a:spAutoFit/>
          </a:bodyPr>
          <a:lstStyle/>
          <a:p>
            <a:r>
              <a:rPr lang="es-ES" b="1" dirty="0" err="1">
                <a:latin typeface="Courier" pitchFamily="2" charset="0"/>
              </a:rPr>
              <a:t>qiime</a:t>
            </a:r>
            <a:r>
              <a:rPr lang="es-ES" b="1" dirty="0">
                <a:latin typeface="Courier" pitchFamily="2" charset="0"/>
              </a:rPr>
              <a:t> </a:t>
            </a:r>
            <a:r>
              <a:rPr lang="es-ES" b="1" dirty="0" err="1">
                <a:latin typeface="Courier" pitchFamily="2" charset="0"/>
              </a:rPr>
              <a:t>diversity</a:t>
            </a:r>
            <a:r>
              <a:rPr lang="es-ES" b="1" dirty="0">
                <a:latin typeface="Courier" pitchFamily="2" charset="0"/>
              </a:rPr>
              <a:t> beta-</a:t>
            </a:r>
            <a:r>
              <a:rPr lang="es-ES" b="1" dirty="0" err="1">
                <a:latin typeface="Courier" pitchFamily="2" charset="0"/>
              </a:rPr>
              <a:t>group</a:t>
            </a:r>
            <a:r>
              <a:rPr lang="es-ES" b="1" dirty="0">
                <a:latin typeface="Courier" pitchFamily="2" charset="0"/>
              </a:rPr>
              <a:t>-</a:t>
            </a:r>
            <a:r>
              <a:rPr lang="es-ES" b="1" dirty="0" err="1">
                <a:latin typeface="Courier" pitchFamily="2" charset="0"/>
              </a:rPr>
              <a:t>significance</a:t>
            </a:r>
            <a:r>
              <a:rPr lang="es-ES" b="1" dirty="0">
                <a:latin typeface="Courier" pitchFamily="2" charset="0"/>
              </a:rPr>
              <a:t> \ </a:t>
            </a:r>
          </a:p>
          <a:p>
            <a:r>
              <a:rPr lang="es-ES" dirty="0">
                <a:latin typeface="Courier" pitchFamily="2" charset="0"/>
              </a:rPr>
              <a:t>--i-</a:t>
            </a:r>
            <a:r>
              <a:rPr lang="es-ES" dirty="0" err="1">
                <a:latin typeface="Courier" pitchFamily="2" charset="0"/>
              </a:rPr>
              <a:t>distance</a:t>
            </a:r>
            <a:r>
              <a:rPr lang="es-ES" dirty="0">
                <a:latin typeface="Courier" pitchFamily="2" charset="0"/>
              </a:rPr>
              <a:t>-</a:t>
            </a:r>
            <a:r>
              <a:rPr lang="es-ES" dirty="0" err="1">
                <a:latin typeface="Courier" pitchFamily="2" charset="0"/>
              </a:rPr>
              <a:t>matrix</a:t>
            </a:r>
            <a:r>
              <a:rPr lang="es-ES" dirty="0">
                <a:latin typeface="Courier" pitchFamily="2" charset="0"/>
              </a:rPr>
              <a:t> </a:t>
            </a:r>
            <a:r>
              <a:rPr lang="es-ES" dirty="0" err="1">
                <a:latin typeface="Courier" pitchFamily="2" charset="0"/>
              </a:rPr>
              <a:t>metrics</a:t>
            </a:r>
            <a:r>
              <a:rPr lang="es-ES" dirty="0">
                <a:latin typeface="Courier" pitchFamily="2" charset="0"/>
              </a:rPr>
              <a:t>/</a:t>
            </a:r>
            <a:r>
              <a:rPr lang="es-ES" dirty="0" err="1">
                <a:latin typeface="Courier" pitchFamily="2" charset="0"/>
              </a:rPr>
              <a:t>unweighted_unifrac_distance_matrix.qza</a:t>
            </a:r>
            <a:r>
              <a:rPr lang="es-ES" dirty="0">
                <a:latin typeface="Courier" pitchFamily="2" charset="0"/>
              </a:rPr>
              <a:t> \ </a:t>
            </a:r>
          </a:p>
          <a:p>
            <a:r>
              <a:rPr lang="es-ES" dirty="0">
                <a:latin typeface="Courier" pitchFamily="2" charset="0"/>
              </a:rPr>
              <a:t>--m-</a:t>
            </a:r>
            <a:r>
              <a:rPr lang="es-ES" dirty="0" err="1">
                <a:latin typeface="Courier" pitchFamily="2" charset="0"/>
              </a:rPr>
              <a:t>metadata</a:t>
            </a:r>
            <a:r>
              <a:rPr lang="es-ES" dirty="0">
                <a:latin typeface="Courier" pitchFamily="2" charset="0"/>
              </a:rPr>
              <a:t>-file </a:t>
            </a:r>
            <a:r>
              <a:rPr lang="es-ES" dirty="0" err="1">
                <a:latin typeface="Courier" pitchFamily="2" charset="0"/>
              </a:rPr>
              <a:t>sample-metadata.tsv</a:t>
            </a:r>
            <a:r>
              <a:rPr lang="es-ES" dirty="0">
                <a:latin typeface="Courier" pitchFamily="2" charset="0"/>
              </a:rPr>
              <a:t> \ </a:t>
            </a:r>
          </a:p>
          <a:p>
            <a:r>
              <a:rPr lang="es-ES" dirty="0">
                <a:latin typeface="Courier" pitchFamily="2" charset="0"/>
              </a:rPr>
              <a:t>--m-</a:t>
            </a:r>
            <a:r>
              <a:rPr lang="es-ES" dirty="0" err="1">
                <a:latin typeface="Courier" pitchFamily="2" charset="0"/>
              </a:rPr>
              <a:t>metadata</a:t>
            </a:r>
            <a:r>
              <a:rPr lang="es-ES" dirty="0">
                <a:latin typeface="Courier" pitchFamily="2" charset="0"/>
              </a:rPr>
              <a:t>-</a:t>
            </a:r>
            <a:r>
              <a:rPr lang="es-ES" dirty="0" err="1">
                <a:latin typeface="Courier" pitchFamily="2" charset="0"/>
              </a:rPr>
              <a:t>category</a:t>
            </a:r>
            <a:r>
              <a:rPr lang="es-ES" dirty="0">
                <a:latin typeface="Courier" pitchFamily="2" charset="0"/>
              </a:rPr>
              <a:t> </a:t>
            </a:r>
            <a:r>
              <a:rPr lang="es-ES" dirty="0" err="1">
                <a:latin typeface="Courier" pitchFamily="2" charset="0"/>
              </a:rPr>
              <a:t>BodySite</a:t>
            </a:r>
            <a:r>
              <a:rPr lang="es-ES" dirty="0">
                <a:latin typeface="Courier" pitchFamily="2" charset="0"/>
              </a:rPr>
              <a:t> \ </a:t>
            </a:r>
          </a:p>
          <a:p>
            <a:r>
              <a:rPr lang="es-ES" dirty="0">
                <a:latin typeface="Courier" pitchFamily="2" charset="0"/>
              </a:rPr>
              <a:t>--p-</a:t>
            </a:r>
            <a:r>
              <a:rPr lang="es-ES" dirty="0" err="1">
                <a:latin typeface="Courier" pitchFamily="2" charset="0"/>
              </a:rPr>
              <a:t>pairwise</a:t>
            </a:r>
            <a:r>
              <a:rPr lang="es-ES" dirty="0">
                <a:latin typeface="Courier" pitchFamily="2" charset="0"/>
              </a:rPr>
              <a:t> \</a:t>
            </a:r>
            <a:br>
              <a:rPr lang="es-ES" dirty="0">
                <a:latin typeface="Courier" pitchFamily="2" charset="0"/>
              </a:rPr>
            </a:br>
            <a:r>
              <a:rPr lang="es-ES" dirty="0">
                <a:latin typeface="Courier" pitchFamily="2" charset="0"/>
              </a:rPr>
              <a:t>--o-</a:t>
            </a:r>
            <a:r>
              <a:rPr lang="es-ES" dirty="0" err="1">
                <a:latin typeface="Courier" pitchFamily="2" charset="0"/>
              </a:rPr>
              <a:t>visualization</a:t>
            </a:r>
            <a:r>
              <a:rPr lang="es-ES" dirty="0">
                <a:latin typeface="Courier" pitchFamily="2" charset="0"/>
              </a:rPr>
              <a:t> </a:t>
            </a:r>
            <a:r>
              <a:rPr lang="es-ES" dirty="0" err="1">
                <a:latin typeface="Courier" pitchFamily="2" charset="0"/>
              </a:rPr>
              <a:t>metrics</a:t>
            </a:r>
            <a:r>
              <a:rPr lang="es-ES" dirty="0">
                <a:latin typeface="Courier" pitchFamily="2" charset="0"/>
              </a:rPr>
              <a:t>/</a:t>
            </a:r>
            <a:r>
              <a:rPr lang="es-ES" dirty="0" err="1">
                <a:latin typeface="Courier" pitchFamily="2" charset="0"/>
              </a:rPr>
              <a:t>unweighted-unifrac-bodysite-significance.qzv</a:t>
            </a:r>
            <a:r>
              <a:rPr lang="es-ES" dirty="0">
                <a:latin typeface="Courier" pitchFamily="2" charset="0"/>
              </a:rPr>
              <a:t> </a:t>
            </a:r>
            <a:endParaRPr lang="es-ES" dirty="0">
              <a:effectLst/>
              <a:latin typeface="Courier" pitchFamily="2" charset="0"/>
            </a:endParaRPr>
          </a:p>
        </p:txBody>
      </p:sp>
      <p:sp>
        <p:nvSpPr>
          <p:cNvPr id="7" name="Marcador de texto 6">
            <a:extLst>
              <a:ext uri="{FF2B5EF4-FFF2-40B4-BE49-F238E27FC236}">
                <a16:creationId xmlns:a16="http://schemas.microsoft.com/office/drawing/2014/main" id="{ABF2ABF6-B14C-BB4D-AC78-5A2D9A4BB92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617431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82638" y="1736688"/>
            <a:ext cx="4589242" cy="3416320"/>
          </a:xfrm>
          <a:prstGeom prst="rect">
            <a:avLst/>
          </a:prstGeom>
        </p:spPr>
        <p:txBody>
          <a:bodyPr wrap="square">
            <a:spAutoFit/>
          </a:bodyPr>
          <a:lstStyle/>
          <a:p>
            <a:pPr lvl="0"/>
            <a:r>
              <a:rPr lang="es-ES" b="1" dirty="0">
                <a:solidFill>
                  <a:srgbClr val="E64F13"/>
                </a:solidFill>
              </a:rPr>
              <a:t>Índice de </a:t>
            </a:r>
            <a:r>
              <a:rPr lang="es-ES" b="1" dirty="0" err="1">
                <a:solidFill>
                  <a:srgbClr val="E64F13"/>
                </a:solidFill>
              </a:rPr>
              <a:t>Jaccard</a:t>
            </a:r>
            <a:endParaRPr lang="es-ES" b="1" dirty="0">
              <a:solidFill>
                <a:srgbClr val="E64F13"/>
              </a:solidFill>
            </a:endParaRPr>
          </a:p>
          <a:p>
            <a:pPr lvl="0"/>
            <a:endParaRPr lang="es-ES" dirty="0">
              <a:solidFill>
                <a:srgbClr val="E64F13"/>
              </a:solidFill>
            </a:endParaRPr>
          </a:p>
          <a:p>
            <a:r>
              <a:rPr lang="es-ES" dirty="0"/>
              <a:t>Medida </a:t>
            </a:r>
            <a:r>
              <a:rPr lang="es-ES" b="1" dirty="0">
                <a:solidFill>
                  <a:srgbClr val="E64F13"/>
                </a:solidFill>
              </a:rPr>
              <a:t>inversa</a:t>
            </a:r>
            <a:r>
              <a:rPr lang="es-ES" dirty="0"/>
              <a:t> de la diversidad, que se basa en la presencia o ausencia de especies (no incluye información de abundancia)</a:t>
            </a:r>
          </a:p>
          <a:p>
            <a:endParaRPr lang="es-ES" dirty="0"/>
          </a:p>
          <a:p>
            <a:r>
              <a:rPr lang="es-ES" dirty="0"/>
              <a:t>Puede tomar valores que varían entre 0 (las muestras no tienen especies en común) a 1 (las muestras tienen exactamente las mismas especies).</a:t>
            </a:r>
          </a:p>
          <a:p>
            <a:pPr lvl="0"/>
            <a:endParaRPr lang="es-ES" dirty="0">
              <a:latin typeface="Times New Roman" panose="02020603050405020304" pitchFamily="18" charset="0"/>
              <a:ea typeface="Times New Roman" panose="02020603050405020304" pitchFamily="18" charset="0"/>
            </a:endParaRPr>
          </a:p>
        </p:txBody>
      </p:sp>
      <p:sp>
        <p:nvSpPr>
          <p:cNvPr id="3" name="Rectángulo 2">
            <a:extLst>
              <a:ext uri="{FF2B5EF4-FFF2-40B4-BE49-F238E27FC236}">
                <a16:creationId xmlns:a16="http://schemas.microsoft.com/office/drawing/2014/main" id="{BC6D7EC0-6CB4-0F4C-BDDF-5FCD575CE929}"/>
              </a:ext>
            </a:extLst>
          </p:cNvPr>
          <p:cNvSpPr/>
          <p:nvPr/>
        </p:nvSpPr>
        <p:spPr>
          <a:xfrm>
            <a:off x="6520721" y="5186618"/>
            <a:ext cx="4589242" cy="923330"/>
          </a:xfrm>
          <a:prstGeom prst="rect">
            <a:avLst/>
          </a:prstGeom>
        </p:spPr>
        <p:txBody>
          <a:bodyPr wrap="square">
            <a:spAutoFit/>
          </a:bodyPr>
          <a:lstStyle/>
          <a:p>
            <a:r>
              <a:rPr lang="es-ES" dirty="0" err="1">
                <a:solidFill>
                  <a:srgbClr val="333333"/>
                </a:solidFill>
                <a:latin typeface="Roboto"/>
              </a:rPr>
              <a:t>Wen</a:t>
            </a:r>
            <a:r>
              <a:rPr lang="es-ES" dirty="0">
                <a:solidFill>
                  <a:srgbClr val="333333"/>
                </a:solidFill>
                <a:latin typeface="Roboto"/>
              </a:rPr>
              <a:t> et al., 2017. </a:t>
            </a:r>
          </a:p>
          <a:p>
            <a:r>
              <a:rPr lang="es-ES" dirty="0" err="1">
                <a:solidFill>
                  <a:srgbClr val="333333"/>
                </a:solidFill>
                <a:latin typeface="Roboto"/>
              </a:rPr>
              <a:t>PCoA</a:t>
            </a:r>
            <a:r>
              <a:rPr lang="es-ES" dirty="0">
                <a:solidFill>
                  <a:srgbClr val="333333"/>
                </a:solidFill>
                <a:latin typeface="Roboto"/>
              </a:rPr>
              <a:t> basado en la matriz de distancias de </a:t>
            </a:r>
            <a:r>
              <a:rPr lang="es-ES" dirty="0" err="1">
                <a:solidFill>
                  <a:srgbClr val="333333"/>
                </a:solidFill>
                <a:latin typeface="Roboto"/>
              </a:rPr>
              <a:t>Jaccard</a:t>
            </a:r>
            <a:r>
              <a:rPr lang="es-ES" dirty="0">
                <a:solidFill>
                  <a:srgbClr val="333333"/>
                </a:solidFill>
                <a:latin typeface="Roboto"/>
              </a:rPr>
              <a:t>. </a:t>
            </a:r>
            <a:endParaRPr lang="es-ES" dirty="0"/>
          </a:p>
        </p:txBody>
      </p:sp>
      <p:pic>
        <p:nvPicPr>
          <p:cNvPr id="7" name="Imagen 6" descr="Gráfico, Gráfico de dispersión&#10;&#10;Descripción generada automáticamente">
            <a:extLst>
              <a:ext uri="{FF2B5EF4-FFF2-40B4-BE49-F238E27FC236}">
                <a16:creationId xmlns:a16="http://schemas.microsoft.com/office/drawing/2014/main" id="{5BDFCCDA-81BF-A140-A500-2BE4565E3766}"/>
              </a:ext>
            </a:extLst>
          </p:cNvPr>
          <p:cNvPicPr>
            <a:picLocks noChangeAspect="1"/>
          </p:cNvPicPr>
          <p:nvPr/>
        </p:nvPicPr>
        <p:blipFill>
          <a:blip r:embed="rId2"/>
          <a:stretch>
            <a:fillRect/>
          </a:stretch>
        </p:blipFill>
        <p:spPr>
          <a:xfrm>
            <a:off x="6466355" y="1340042"/>
            <a:ext cx="4540051" cy="3812966"/>
          </a:xfrm>
          <a:prstGeom prst="rect">
            <a:avLst/>
          </a:prstGeom>
        </p:spPr>
      </p:pic>
      <p:sp>
        <p:nvSpPr>
          <p:cNvPr id="8" name="Marcador de texto 7">
            <a:extLst>
              <a:ext uri="{FF2B5EF4-FFF2-40B4-BE49-F238E27FC236}">
                <a16:creationId xmlns:a16="http://schemas.microsoft.com/office/drawing/2014/main" id="{E847EFE0-5196-704C-BF5D-FB8134620BA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34741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mc:AlternateContent xmlns:mc="http://schemas.openxmlformats.org/markup-compatibility/2006" xmlns:a14="http://schemas.microsoft.com/office/drawing/2010/main">
        <mc:Choice Requires="a14">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4063933"/>
              </a:xfrm>
              <a:prstGeom prst="rect">
                <a:avLst/>
              </a:prstGeom>
            </p:spPr>
            <p:txBody>
              <a:bodyPr wrap="square">
                <a:spAutoFit/>
              </a:bodyPr>
              <a:lstStyle/>
              <a:p>
                <a:r>
                  <a:rPr lang="es-ES" b="1" dirty="0">
                    <a:solidFill>
                      <a:schemeClr val="bg2"/>
                    </a:solidFill>
                  </a:rPr>
                  <a:t>Índice de </a:t>
                </a:r>
                <a:r>
                  <a:rPr lang="es-ES" b="1" dirty="0" err="1">
                    <a:solidFill>
                      <a:schemeClr val="bg2"/>
                    </a:solidFill>
                  </a:rPr>
                  <a:t>Jaccard</a:t>
                </a:r>
                <a:endParaRPr lang="es-ES" dirty="0">
                  <a:solidFill>
                    <a:schemeClr val="bg2"/>
                  </a:solidFill>
                </a:endParaRPr>
              </a:p>
              <a:p>
                <a:endParaRPr lang="es-ES" dirty="0"/>
              </a:p>
              <a:p>
                <a:r>
                  <a:rPr lang="es-ES" dirty="0"/>
                  <a:t>En </a:t>
                </a:r>
                <a:r>
                  <a:rPr lang="es-ES" u="sng" dirty="0">
                    <a:hlinkClick r:id="rId2"/>
                  </a:rPr>
                  <a:t>ecología</a:t>
                </a:r>
                <a:r>
                  <a:rPr lang="es-ES" dirty="0"/>
                  <a:t> se usa para medir la similitud, disimilitud o distancias que existen entre dos sitios de muestreo, con una formulación equivalente:</a:t>
                </a:r>
              </a:p>
              <a:p>
                <a:endParaRPr lang="es-ES" b="1" dirty="0">
                  <a:solidFill>
                    <a:schemeClr val="bg2"/>
                  </a:solidFill>
                </a:endParaRPr>
              </a:p>
              <a:p>
                <a:r>
                  <a:rPr lang="es-ES" b="1" dirty="0">
                    <a:solidFill>
                      <a:schemeClr val="bg2"/>
                    </a:solidFill>
                  </a:rPr>
                  <a:t>I</a:t>
                </a:r>
                <a:r>
                  <a:rPr lang="es-ES" b="1" baseline="-25000" dirty="0">
                    <a:solidFill>
                      <a:schemeClr val="bg2"/>
                    </a:solidFill>
                  </a:rPr>
                  <a:t>J</a:t>
                </a:r>
                <a:r>
                  <a:rPr lang="es-ES" b="1" dirty="0">
                    <a:solidFill>
                      <a:schemeClr val="bg2"/>
                    </a:solidFill>
                  </a:rPr>
                  <a:t> = </a:t>
                </a:r>
                <a14:m>
                  <m:oMath xmlns:m="http://schemas.openxmlformats.org/officeDocument/2006/math">
                    <m:f>
                      <m:fPr>
                        <m:ctrlPr>
                          <a:rPr lang="es-ES" b="1" i="1">
                            <a:solidFill>
                              <a:schemeClr val="bg2"/>
                            </a:solidFill>
                            <a:latin typeface="Cambria Math" panose="02040503050406030204" pitchFamily="18" charset="0"/>
                          </a:rPr>
                        </m:ctrlPr>
                      </m:fPr>
                      <m:num>
                        <m:r>
                          <a:rPr lang="es-ES" b="1" i="1" smtClean="0">
                            <a:solidFill>
                              <a:schemeClr val="bg2"/>
                            </a:solidFill>
                            <a:latin typeface="Cambria Math" panose="02040503050406030204" pitchFamily="18" charset="0"/>
                          </a:rPr>
                          <m:t>𝒄</m:t>
                        </m:r>
                      </m:num>
                      <m:den>
                        <m:r>
                          <a:rPr lang="es-ES" b="1" i="1" smtClean="0">
                            <a:solidFill>
                              <a:schemeClr val="bg2"/>
                            </a:solidFill>
                            <a:latin typeface="Cambria Math" panose="02040503050406030204" pitchFamily="18" charset="0"/>
                          </a:rPr>
                          <m:t>𝒂</m:t>
                        </m:r>
                        <m:r>
                          <a:rPr lang="es-ES" b="1" i="1" smtClean="0">
                            <a:solidFill>
                              <a:schemeClr val="bg2"/>
                            </a:solidFill>
                            <a:latin typeface="Cambria Math" panose="02040503050406030204" pitchFamily="18" charset="0"/>
                          </a:rPr>
                          <m:t>+</m:t>
                        </m:r>
                        <m:r>
                          <a:rPr lang="es-ES" b="1" i="1" smtClean="0">
                            <a:solidFill>
                              <a:schemeClr val="bg2"/>
                            </a:solidFill>
                            <a:latin typeface="Cambria Math" panose="02040503050406030204" pitchFamily="18" charset="0"/>
                          </a:rPr>
                          <m:t>𝒃</m:t>
                        </m:r>
                        <m:r>
                          <a:rPr lang="es-ES" b="1" i="1" smtClean="0">
                            <a:solidFill>
                              <a:schemeClr val="bg2"/>
                            </a:solidFill>
                            <a:latin typeface="Cambria Math" panose="02040503050406030204" pitchFamily="18" charset="0"/>
                          </a:rPr>
                          <m:t>−</m:t>
                        </m:r>
                        <m:r>
                          <a:rPr lang="es-ES" b="1" i="1" smtClean="0">
                            <a:solidFill>
                              <a:schemeClr val="bg2"/>
                            </a:solidFill>
                            <a:latin typeface="Cambria Math" panose="02040503050406030204" pitchFamily="18" charset="0"/>
                          </a:rPr>
                          <m:t>𝒄</m:t>
                        </m:r>
                      </m:den>
                    </m:f>
                  </m:oMath>
                </a14:m>
                <a:endParaRPr lang="es-ES" b="1" dirty="0">
                  <a:solidFill>
                    <a:schemeClr val="bg2"/>
                  </a:solidFill>
                </a:endParaRPr>
              </a:p>
              <a:p>
                <a:endParaRPr lang="es-ES" b="1" dirty="0"/>
              </a:p>
              <a:p>
                <a:endParaRPr lang="es-ES" b="1" dirty="0"/>
              </a:p>
              <a:p>
                <a:r>
                  <a:rPr lang="es-ES" b="1" dirty="0"/>
                  <a:t>a:</a:t>
                </a:r>
                <a:r>
                  <a:rPr lang="es-ES" dirty="0"/>
                  <a:t> es el número de especies presentes en el muestreo A.</a:t>
                </a:r>
              </a:p>
              <a:p>
                <a:r>
                  <a:rPr lang="es-ES" b="1" dirty="0"/>
                  <a:t>b:</a:t>
                </a:r>
                <a:r>
                  <a:rPr lang="es-ES" dirty="0"/>
                  <a:t> es el número de especies presentes en la muestreo B.</a:t>
                </a:r>
              </a:p>
              <a:p>
                <a:r>
                  <a:rPr lang="es-ES" b="1" dirty="0"/>
                  <a:t>c:</a:t>
                </a:r>
                <a:r>
                  <a:rPr lang="es-ES" dirty="0"/>
                  <a:t> es el número de</a:t>
                </a:r>
                <a:r>
                  <a:rPr lang="es-ES" baseline="30000" dirty="0"/>
                  <a:t> </a:t>
                </a:r>
                <a:r>
                  <a:rPr lang="es-ES" dirty="0"/>
                  <a:t>especies presentes en ambos muestreos, A y B. Se trata de la intersección entre ambos conjuntos a y b.</a:t>
                </a:r>
              </a:p>
              <a:p>
                <a:r>
                  <a:rPr lang="es-ES" dirty="0"/>
                  <a:t>El producto </a:t>
                </a:r>
                <a:r>
                  <a:rPr lang="es-ES" b="1" dirty="0" err="1"/>
                  <a:t>a+b-c</a:t>
                </a:r>
                <a:r>
                  <a:rPr lang="es-ES" b="1" dirty="0"/>
                  <a:t> </a:t>
                </a:r>
                <a:r>
                  <a:rPr lang="es-ES" dirty="0"/>
                  <a:t>consiste en la unión de estos dos conjuntos, apareciendo cada especie una sola vez.</a:t>
                </a:r>
              </a:p>
              <a:p>
                <a:pPr lvl="0"/>
                <a:endParaRPr lang="es-ES" dirty="0">
                  <a:latin typeface="Times New Roman" panose="02020603050405020304" pitchFamily="18" charset="0"/>
                  <a:ea typeface="Times New Roman" panose="02020603050405020304" pitchFamily="18" charset="0"/>
                </a:endParaRPr>
              </a:p>
            </p:txBody>
          </p:sp>
        </mc:Choice>
        <mc:Fallback xmlns="">
          <p:sp>
            <p:nvSpPr>
              <p:cNvPr id="2" name="Rectángulo 1">
                <a:extLst>
                  <a:ext uri="{FF2B5EF4-FFF2-40B4-BE49-F238E27FC236}">
                    <a16:creationId xmlns:a16="http://schemas.microsoft.com/office/drawing/2014/main" id="{0BC0C255-0699-0C49-ACE3-8FB7BB86EA9F}"/>
                  </a:ext>
                </a:extLst>
              </p:cNvPr>
              <p:cNvSpPr>
                <a:spLocks noRot="1" noChangeAspect="1" noMove="1" noResize="1" noEditPoints="1" noAdjustHandles="1" noChangeArrowheads="1" noChangeShapeType="1" noTextEdit="1"/>
              </p:cNvSpPr>
              <p:nvPr/>
            </p:nvSpPr>
            <p:spPr>
              <a:xfrm>
                <a:off x="307686" y="1903620"/>
                <a:ext cx="10952955" cy="4063933"/>
              </a:xfrm>
              <a:prstGeom prst="rect">
                <a:avLst/>
              </a:prstGeom>
              <a:blipFill>
                <a:blip r:embed="rId3"/>
                <a:stretch>
                  <a:fillRect l="-463" t="-623"/>
                </a:stretch>
              </a:blipFill>
            </p:spPr>
            <p:txBody>
              <a:bodyPr/>
              <a:lstStyle/>
              <a:p>
                <a:r>
                  <a:rPr lang="es-ES">
                    <a:noFill/>
                  </a:rPr>
                  <a:t> </a:t>
                </a:r>
              </a:p>
            </p:txBody>
          </p:sp>
        </mc:Fallback>
      </mc:AlternateContent>
      <p:sp>
        <p:nvSpPr>
          <p:cNvPr id="4" name="Marcador de texto 3">
            <a:extLst>
              <a:ext uri="{FF2B5EF4-FFF2-40B4-BE49-F238E27FC236}">
                <a16:creationId xmlns:a16="http://schemas.microsoft.com/office/drawing/2014/main" id="{EC9E0B59-57F9-744D-B893-AC30E9455A6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100085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646331"/>
          </a:xfrm>
          <a:prstGeom prst="rect">
            <a:avLst/>
          </a:prstGeom>
        </p:spPr>
        <p:txBody>
          <a:bodyPr wrap="square">
            <a:spAutoFit/>
          </a:bodyPr>
          <a:lstStyle/>
          <a:p>
            <a:r>
              <a:rPr lang="es-ES" b="1" dirty="0">
                <a:solidFill>
                  <a:srgbClr val="E64F13"/>
                </a:solidFill>
              </a:rPr>
              <a:t>Índice de </a:t>
            </a:r>
            <a:r>
              <a:rPr lang="es-ES" b="1" dirty="0" err="1">
                <a:solidFill>
                  <a:srgbClr val="E64F13"/>
                </a:solidFill>
              </a:rPr>
              <a:t>Jaccard</a:t>
            </a:r>
            <a:endParaRPr lang="es-ES" dirty="0">
              <a:solidFill>
                <a:srgbClr val="E64F13"/>
              </a:solidFill>
            </a:endParaRPr>
          </a:p>
          <a:p>
            <a:pPr lvl="0"/>
            <a:endParaRPr lang="es-ES" dirty="0">
              <a:latin typeface="Times New Roman" panose="02020603050405020304" pitchFamily="18" charset="0"/>
              <a:ea typeface="Times New Roman" panose="02020603050405020304" pitchFamily="18" charset="0"/>
            </a:endParaRPr>
          </a:p>
        </p:txBody>
      </p:sp>
      <p:sp>
        <p:nvSpPr>
          <p:cNvPr id="8" name="Elipse 7">
            <a:extLst>
              <a:ext uri="{FF2B5EF4-FFF2-40B4-BE49-F238E27FC236}">
                <a16:creationId xmlns:a16="http://schemas.microsoft.com/office/drawing/2014/main" id="{AE7E27C2-70EC-C442-9E04-EE264ACD883A}"/>
              </a:ext>
            </a:extLst>
          </p:cNvPr>
          <p:cNvSpPr/>
          <p:nvPr/>
        </p:nvSpPr>
        <p:spPr>
          <a:xfrm>
            <a:off x="4746494" y="1759386"/>
            <a:ext cx="2830286" cy="2802520"/>
          </a:xfrm>
          <a:prstGeom prst="ellipse">
            <a:avLst/>
          </a:prstGeom>
          <a:solidFill>
            <a:srgbClr val="0096FF">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3600" dirty="0">
              <a:solidFill>
                <a:schemeClr val="tx1"/>
              </a:solidFill>
              <a:latin typeface="Arial" panose="020B0604020202020204" pitchFamily="34" charset="0"/>
              <a:cs typeface="Arial" panose="020B0604020202020204" pitchFamily="34" charset="0"/>
            </a:endParaRPr>
          </a:p>
        </p:txBody>
      </p:sp>
      <p:sp>
        <p:nvSpPr>
          <p:cNvPr id="10" name="Elipse 9">
            <a:extLst>
              <a:ext uri="{FF2B5EF4-FFF2-40B4-BE49-F238E27FC236}">
                <a16:creationId xmlns:a16="http://schemas.microsoft.com/office/drawing/2014/main" id="{6BC3BE54-FE09-404A-9F48-250A5459F944}"/>
              </a:ext>
            </a:extLst>
          </p:cNvPr>
          <p:cNvSpPr/>
          <p:nvPr/>
        </p:nvSpPr>
        <p:spPr>
          <a:xfrm>
            <a:off x="6495803" y="1751667"/>
            <a:ext cx="2830286" cy="2802520"/>
          </a:xfrm>
          <a:prstGeom prst="ellipse">
            <a:avLst/>
          </a:prstGeom>
          <a:solidFill>
            <a:srgbClr val="FF8AD8">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208E33E0-FA8B-8B47-83D2-E532155512A1}"/>
              </a:ext>
            </a:extLst>
          </p:cNvPr>
          <p:cNvSpPr txBox="1"/>
          <p:nvPr/>
        </p:nvSpPr>
        <p:spPr>
          <a:xfrm>
            <a:off x="7910946" y="2837481"/>
            <a:ext cx="726391" cy="646331"/>
          </a:xfrm>
          <a:prstGeom prst="rect">
            <a:avLst/>
          </a:prstGeom>
          <a:noFill/>
        </p:spPr>
        <p:txBody>
          <a:bodyPr wrap="square" rtlCol="0">
            <a:spAutoFit/>
          </a:bodyPr>
          <a:lstStyle/>
          <a:p>
            <a:r>
              <a:rPr lang="es-ES" sz="3600" dirty="0">
                <a:solidFill>
                  <a:schemeClr val="tx1"/>
                </a:solidFill>
                <a:latin typeface="Arial" panose="020B0604020202020204" pitchFamily="34" charset="0"/>
                <a:cs typeface="Arial" panose="020B0604020202020204" pitchFamily="34" charset="0"/>
              </a:rPr>
              <a:t>b</a:t>
            </a:r>
          </a:p>
        </p:txBody>
      </p:sp>
      <p:sp>
        <p:nvSpPr>
          <p:cNvPr id="12" name="Rectángulo 11">
            <a:extLst>
              <a:ext uri="{FF2B5EF4-FFF2-40B4-BE49-F238E27FC236}">
                <a16:creationId xmlns:a16="http://schemas.microsoft.com/office/drawing/2014/main" id="{839D9DF3-7120-074B-9897-280E884CB4AE}"/>
              </a:ext>
            </a:extLst>
          </p:cNvPr>
          <p:cNvSpPr/>
          <p:nvPr/>
        </p:nvSpPr>
        <p:spPr>
          <a:xfrm>
            <a:off x="6601833" y="2798984"/>
            <a:ext cx="974947" cy="707886"/>
          </a:xfrm>
          <a:prstGeom prst="rect">
            <a:avLst/>
          </a:prstGeom>
        </p:spPr>
        <p:txBody>
          <a:bodyPr wrap="square">
            <a:spAutoFit/>
          </a:bodyPr>
          <a:lstStyle/>
          <a:p>
            <a:pPr algn="ctr"/>
            <a:r>
              <a:rPr lang="es-ES" sz="2000" dirty="0">
                <a:latin typeface="Arial" panose="020B0604020202020204" pitchFamily="34" charset="0"/>
                <a:cs typeface="Arial" panose="020B0604020202020204" pitchFamily="34" charset="0"/>
              </a:rPr>
              <a:t>c = </a:t>
            </a:r>
            <a:r>
              <a:rPr lang="es-ES" sz="2000" dirty="0" err="1">
                <a:latin typeface="Arial" panose="020B0604020202020204" pitchFamily="34" charset="0"/>
                <a:cs typeface="Arial" panose="020B0604020202020204" pitchFamily="34" charset="0"/>
              </a:rPr>
              <a:t>a∩b</a:t>
            </a:r>
            <a:endParaRPr lang="es-ES" sz="2000" dirty="0">
              <a:solidFill>
                <a:schemeClr val="tx1"/>
              </a:solidFill>
              <a:latin typeface="Arial" panose="020B0604020202020204" pitchFamily="34" charset="0"/>
              <a:cs typeface="Arial" panose="020B0604020202020204" pitchFamily="34" charset="0"/>
            </a:endParaRPr>
          </a:p>
        </p:txBody>
      </p:sp>
      <p:sp>
        <p:nvSpPr>
          <p:cNvPr id="13" name="Rectángulo 12">
            <a:extLst>
              <a:ext uri="{FF2B5EF4-FFF2-40B4-BE49-F238E27FC236}">
                <a16:creationId xmlns:a16="http://schemas.microsoft.com/office/drawing/2014/main" id="{0288BAC3-37D6-8F44-9D1F-B5C8045DA97D}"/>
              </a:ext>
            </a:extLst>
          </p:cNvPr>
          <p:cNvSpPr/>
          <p:nvPr/>
        </p:nvSpPr>
        <p:spPr>
          <a:xfrm>
            <a:off x="5720491" y="2864168"/>
            <a:ext cx="441146" cy="646331"/>
          </a:xfrm>
          <a:prstGeom prst="rect">
            <a:avLst/>
          </a:prstGeom>
        </p:spPr>
        <p:txBody>
          <a:bodyPr wrap="square">
            <a:spAutoFit/>
          </a:bodyPr>
          <a:lstStyle/>
          <a:p>
            <a:r>
              <a:rPr lang="es-ES" sz="3600" dirty="0">
                <a:latin typeface="Arial" panose="020B0604020202020204" pitchFamily="34" charset="0"/>
                <a:cs typeface="Arial" panose="020B0604020202020204" pitchFamily="34" charset="0"/>
              </a:rPr>
              <a:t>a</a:t>
            </a:r>
          </a:p>
        </p:txBody>
      </p:sp>
      <p:sp>
        <p:nvSpPr>
          <p:cNvPr id="14" name="CuadroTexto 13">
            <a:extLst>
              <a:ext uri="{FF2B5EF4-FFF2-40B4-BE49-F238E27FC236}">
                <a16:creationId xmlns:a16="http://schemas.microsoft.com/office/drawing/2014/main" id="{941B19EC-EADA-9A4B-9B5B-25F9FCB8948C}"/>
              </a:ext>
            </a:extLst>
          </p:cNvPr>
          <p:cNvSpPr txBox="1"/>
          <p:nvPr/>
        </p:nvSpPr>
        <p:spPr>
          <a:xfrm>
            <a:off x="4890407" y="4956428"/>
            <a:ext cx="2377574" cy="646331"/>
          </a:xfrm>
          <a:prstGeom prst="rect">
            <a:avLst/>
          </a:prstGeom>
          <a:noFill/>
        </p:spPr>
        <p:txBody>
          <a:bodyPr wrap="square" rtlCol="0">
            <a:spAutoFit/>
          </a:bodyPr>
          <a:lstStyle/>
          <a:p>
            <a:r>
              <a:rPr lang="es-ES" sz="3600" dirty="0">
                <a:latin typeface="Arial" panose="020B0604020202020204" pitchFamily="34" charset="0"/>
                <a:cs typeface="Arial" panose="020B0604020202020204" pitchFamily="34" charset="0"/>
              </a:rPr>
              <a:t>J (A, B ) = </a:t>
            </a:r>
          </a:p>
        </p:txBody>
      </p:sp>
      <mc:AlternateContent xmlns:mc="http://schemas.openxmlformats.org/markup-compatibility/2006" xmlns:a14="http://schemas.microsoft.com/office/drawing/2010/main">
        <mc:Choice Requires="a14">
          <p:sp>
            <p:nvSpPr>
              <p:cNvPr id="15" name="Rectángulo 14">
                <a:extLst>
                  <a:ext uri="{FF2B5EF4-FFF2-40B4-BE49-F238E27FC236}">
                    <a16:creationId xmlns:a16="http://schemas.microsoft.com/office/drawing/2014/main" id="{8F34F652-A791-3E44-9C07-9681E6041419}"/>
                  </a:ext>
                </a:extLst>
              </p:cNvPr>
              <p:cNvSpPr/>
              <p:nvPr/>
            </p:nvSpPr>
            <p:spPr>
              <a:xfrm>
                <a:off x="7267981" y="4695172"/>
                <a:ext cx="1285929" cy="1159869"/>
              </a:xfrm>
              <a:prstGeom prst="rect">
                <a:avLst/>
              </a:prstGeom>
            </p:spPr>
            <p:txBody>
              <a:bodyPr wrap="square">
                <a:spAutoFit/>
              </a:bodyPr>
              <a:lstStyle/>
              <a:p>
                <a:pPr algn="ctr"/>
                <a14:m>
                  <m:oMathPara xmlns:m="http://schemas.openxmlformats.org/officeDocument/2006/math">
                    <m:oMathParaPr>
                      <m:jc m:val="centerGroup"/>
                    </m:oMathParaPr>
                    <m:oMath xmlns:m="http://schemas.openxmlformats.org/officeDocument/2006/math">
                      <m:f>
                        <m:fPr>
                          <m:ctrlPr>
                            <a:rPr lang="es-ES" sz="3600" i="1" dirty="0" smtClean="0">
                              <a:latin typeface="Cambria Math" panose="02040503050406030204" pitchFamily="18" charset="0"/>
                              <a:cs typeface="Arial" panose="020B0604020202020204" pitchFamily="34" charset="0"/>
                            </a:rPr>
                          </m:ctrlPr>
                        </m:fPr>
                        <m:num>
                          <m:r>
                            <m:rPr>
                              <m:nor/>
                            </m:rPr>
                            <a:rPr lang="es-ES" sz="3600" dirty="0" smtClean="0">
                              <a:latin typeface="Arial" panose="020B0604020202020204" pitchFamily="34" charset="0"/>
                              <a:cs typeface="Arial" panose="020B0604020202020204" pitchFamily="34" charset="0"/>
                            </a:rPr>
                            <m:t>a</m:t>
                          </m:r>
                          <m:r>
                            <m:rPr>
                              <m:nor/>
                            </m:rPr>
                            <a:rPr lang="es-ES" sz="3600" dirty="0" smtClean="0">
                              <a:latin typeface="Arial" panose="020B0604020202020204" pitchFamily="34" charset="0"/>
                              <a:cs typeface="Arial" panose="020B0604020202020204" pitchFamily="34" charset="0"/>
                            </a:rPr>
                            <m:t>∩</m:t>
                          </m:r>
                          <m:r>
                            <m:rPr>
                              <m:nor/>
                            </m:rPr>
                            <a:rPr lang="es-ES" sz="3600" dirty="0" smtClean="0">
                              <a:latin typeface="Arial" panose="020B0604020202020204" pitchFamily="34" charset="0"/>
                              <a:cs typeface="Arial" panose="020B0604020202020204" pitchFamily="34" charset="0"/>
                            </a:rPr>
                            <m:t>b</m:t>
                          </m:r>
                          <m:r>
                            <m:rPr>
                              <m:nor/>
                            </m:rPr>
                            <a:rPr lang="es-ES" sz="3600" dirty="0" smtClean="0">
                              <a:latin typeface="Arial" panose="020B0604020202020204" pitchFamily="34" charset="0"/>
                              <a:cs typeface="Arial" panose="020B0604020202020204" pitchFamily="34" charset="0"/>
                            </a:rPr>
                            <m:t> </m:t>
                          </m:r>
                        </m:num>
                        <m:den>
                          <m:r>
                            <m:rPr>
                              <m:nor/>
                            </m:rPr>
                            <a:rPr lang="es-ES" sz="3600" dirty="0" smtClean="0">
                              <a:latin typeface="Arial" panose="020B0604020202020204" pitchFamily="34" charset="0"/>
                              <a:cs typeface="Arial" panose="020B0604020202020204" pitchFamily="34" charset="0"/>
                            </a:rPr>
                            <m:t>a</m:t>
                          </m:r>
                          <m:r>
                            <m:rPr>
                              <m:nor/>
                            </m:rPr>
                            <a:rPr lang="es-ES" sz="3600">
                              <a:latin typeface="Arial" panose="020B0604020202020204" pitchFamily="34" charset="0"/>
                              <a:cs typeface="Arial" panose="020B0604020202020204" pitchFamily="34" charset="0"/>
                            </a:rPr>
                            <m:t>∪</m:t>
                          </m:r>
                          <m:r>
                            <m:rPr>
                              <m:nor/>
                            </m:rPr>
                            <a:rPr lang="es-ES" sz="3600" dirty="0" smtClean="0">
                              <a:latin typeface="Arial" panose="020B0604020202020204" pitchFamily="34" charset="0"/>
                              <a:cs typeface="Arial" panose="020B0604020202020204" pitchFamily="34" charset="0"/>
                            </a:rPr>
                            <m:t>b</m:t>
                          </m:r>
                          <m:r>
                            <m:rPr>
                              <m:nor/>
                            </m:rPr>
                            <a:rPr lang="es-ES" sz="3600" dirty="0" smtClean="0">
                              <a:latin typeface="Arial" panose="020B0604020202020204" pitchFamily="34" charset="0"/>
                              <a:cs typeface="Arial" panose="020B0604020202020204" pitchFamily="34" charset="0"/>
                            </a:rPr>
                            <m:t> </m:t>
                          </m:r>
                        </m:den>
                      </m:f>
                    </m:oMath>
                  </m:oMathPara>
                </a14:m>
                <a:endParaRPr lang="es-ES" sz="3600" dirty="0">
                  <a:latin typeface="Arial" panose="020B0604020202020204" pitchFamily="34" charset="0"/>
                  <a:cs typeface="Arial" panose="020B0604020202020204" pitchFamily="34" charset="0"/>
                </a:endParaRPr>
              </a:p>
            </p:txBody>
          </p:sp>
        </mc:Choice>
        <mc:Fallback xmlns="">
          <p:sp>
            <p:nvSpPr>
              <p:cNvPr id="15" name="Rectángulo 14">
                <a:extLst>
                  <a:ext uri="{FF2B5EF4-FFF2-40B4-BE49-F238E27FC236}">
                    <a16:creationId xmlns:a16="http://schemas.microsoft.com/office/drawing/2014/main" id="{8F34F652-A791-3E44-9C07-9681E6041419}"/>
                  </a:ext>
                </a:extLst>
              </p:cNvPr>
              <p:cNvSpPr>
                <a:spLocks noRot="1" noChangeAspect="1" noMove="1" noResize="1" noEditPoints="1" noAdjustHandles="1" noChangeArrowheads="1" noChangeShapeType="1" noTextEdit="1"/>
              </p:cNvSpPr>
              <p:nvPr/>
            </p:nvSpPr>
            <p:spPr>
              <a:xfrm>
                <a:off x="7267981" y="4695172"/>
                <a:ext cx="1285929" cy="1159869"/>
              </a:xfrm>
              <a:prstGeom prst="rect">
                <a:avLst/>
              </a:prstGeom>
              <a:blipFill>
                <a:blip r:embed="rId2"/>
                <a:stretch>
                  <a:fillRect l="-4854" t="-6522" b="-22826"/>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 name="Rectángulo 2">
                <a:extLst>
                  <a:ext uri="{FF2B5EF4-FFF2-40B4-BE49-F238E27FC236}">
                    <a16:creationId xmlns:a16="http://schemas.microsoft.com/office/drawing/2014/main" id="{CA9F0B47-D380-FB47-BB1F-3861E6F4B865}"/>
                  </a:ext>
                </a:extLst>
              </p:cNvPr>
              <p:cNvSpPr/>
              <p:nvPr/>
            </p:nvSpPr>
            <p:spPr>
              <a:xfrm>
                <a:off x="1009742" y="2798984"/>
                <a:ext cx="6096000" cy="1241750"/>
              </a:xfrm>
              <a:prstGeom prst="rect">
                <a:avLst/>
              </a:prstGeom>
            </p:spPr>
            <p:txBody>
              <a:bodyPr>
                <a:spAutoFit/>
              </a:bodyPr>
              <a:lstStyle/>
              <a:p>
                <a:endParaRPr lang="es-ES" sz="3200" b="1" dirty="0">
                  <a:solidFill>
                    <a:schemeClr val="bg2"/>
                  </a:solidFill>
                </a:endParaRPr>
              </a:p>
              <a:p>
                <a:r>
                  <a:rPr lang="es-ES" sz="3200" b="1" dirty="0">
                    <a:solidFill>
                      <a:schemeClr val="bg2"/>
                    </a:solidFill>
                  </a:rPr>
                  <a:t>I</a:t>
                </a:r>
                <a:r>
                  <a:rPr lang="es-ES" sz="3200" b="1" baseline="-25000" dirty="0">
                    <a:solidFill>
                      <a:schemeClr val="bg2"/>
                    </a:solidFill>
                  </a:rPr>
                  <a:t>J</a:t>
                </a:r>
                <a:r>
                  <a:rPr lang="es-ES" sz="3200" b="1" dirty="0">
                    <a:solidFill>
                      <a:schemeClr val="bg2"/>
                    </a:solidFill>
                  </a:rPr>
                  <a:t> = </a:t>
                </a:r>
                <a14:m>
                  <m:oMath xmlns:m="http://schemas.openxmlformats.org/officeDocument/2006/math">
                    <m:f>
                      <m:fPr>
                        <m:ctrlPr>
                          <a:rPr lang="es-ES" sz="3200" b="1" i="1">
                            <a:solidFill>
                              <a:schemeClr val="bg2"/>
                            </a:solidFill>
                            <a:latin typeface="Cambria Math" panose="02040503050406030204" pitchFamily="18" charset="0"/>
                          </a:rPr>
                        </m:ctrlPr>
                      </m:fPr>
                      <m:num>
                        <m:r>
                          <a:rPr lang="es-ES" sz="3200" b="1" i="1">
                            <a:solidFill>
                              <a:schemeClr val="bg2"/>
                            </a:solidFill>
                            <a:latin typeface="Cambria Math" panose="02040503050406030204" pitchFamily="18" charset="0"/>
                          </a:rPr>
                          <m:t>𝒄</m:t>
                        </m:r>
                      </m:num>
                      <m:den>
                        <m:r>
                          <a:rPr lang="es-ES" sz="3200" b="1" i="1">
                            <a:solidFill>
                              <a:schemeClr val="bg2"/>
                            </a:solidFill>
                            <a:latin typeface="Cambria Math" panose="02040503050406030204" pitchFamily="18" charset="0"/>
                          </a:rPr>
                          <m:t>𝒂</m:t>
                        </m:r>
                        <m:r>
                          <a:rPr lang="es-ES" sz="3200" b="1" i="1">
                            <a:solidFill>
                              <a:schemeClr val="bg2"/>
                            </a:solidFill>
                            <a:latin typeface="Cambria Math" panose="02040503050406030204" pitchFamily="18" charset="0"/>
                          </a:rPr>
                          <m:t>+</m:t>
                        </m:r>
                        <m:r>
                          <a:rPr lang="es-ES" sz="3200" b="1" i="1">
                            <a:solidFill>
                              <a:schemeClr val="bg2"/>
                            </a:solidFill>
                            <a:latin typeface="Cambria Math" panose="02040503050406030204" pitchFamily="18" charset="0"/>
                          </a:rPr>
                          <m:t>𝒃</m:t>
                        </m:r>
                        <m:r>
                          <a:rPr lang="es-ES" sz="3200" b="1" i="1">
                            <a:solidFill>
                              <a:schemeClr val="bg2"/>
                            </a:solidFill>
                            <a:latin typeface="Cambria Math" panose="02040503050406030204" pitchFamily="18" charset="0"/>
                          </a:rPr>
                          <m:t>−</m:t>
                        </m:r>
                        <m:r>
                          <a:rPr lang="es-ES" sz="3200" b="1" i="1">
                            <a:solidFill>
                              <a:schemeClr val="bg2"/>
                            </a:solidFill>
                            <a:latin typeface="Cambria Math" panose="02040503050406030204" pitchFamily="18" charset="0"/>
                          </a:rPr>
                          <m:t>𝒄</m:t>
                        </m:r>
                      </m:den>
                    </m:f>
                  </m:oMath>
                </a14:m>
                <a:endParaRPr lang="es-ES" sz="3200" b="1" dirty="0">
                  <a:solidFill>
                    <a:schemeClr val="bg2"/>
                  </a:solidFill>
                </a:endParaRPr>
              </a:p>
            </p:txBody>
          </p:sp>
        </mc:Choice>
        <mc:Fallback xmlns="">
          <p:sp>
            <p:nvSpPr>
              <p:cNvPr id="3" name="Rectángulo 2">
                <a:extLst>
                  <a:ext uri="{FF2B5EF4-FFF2-40B4-BE49-F238E27FC236}">
                    <a16:creationId xmlns:a16="http://schemas.microsoft.com/office/drawing/2014/main" id="{CA9F0B47-D380-FB47-BB1F-3861E6F4B865}"/>
                  </a:ext>
                </a:extLst>
              </p:cNvPr>
              <p:cNvSpPr>
                <a:spLocks noRot="1" noChangeAspect="1" noMove="1" noResize="1" noEditPoints="1" noAdjustHandles="1" noChangeArrowheads="1" noChangeShapeType="1" noTextEdit="1"/>
              </p:cNvSpPr>
              <p:nvPr/>
            </p:nvSpPr>
            <p:spPr>
              <a:xfrm>
                <a:off x="1009742" y="2798984"/>
                <a:ext cx="6096000" cy="1241750"/>
              </a:xfrm>
              <a:prstGeom prst="rect">
                <a:avLst/>
              </a:prstGeom>
              <a:blipFill>
                <a:blip r:embed="rId3"/>
                <a:stretch>
                  <a:fillRect l="-2495" b="-5051"/>
                </a:stretch>
              </a:blipFill>
            </p:spPr>
            <p:txBody>
              <a:bodyPr/>
              <a:lstStyle/>
              <a:p>
                <a:r>
                  <a:rPr lang="es-ES">
                    <a:noFill/>
                  </a:rPr>
                  <a:t> </a:t>
                </a:r>
              </a:p>
            </p:txBody>
          </p:sp>
        </mc:Fallback>
      </mc:AlternateContent>
      <p:sp>
        <p:nvSpPr>
          <p:cNvPr id="7" name="Marcador de texto 6">
            <a:extLst>
              <a:ext uri="{FF2B5EF4-FFF2-40B4-BE49-F238E27FC236}">
                <a16:creationId xmlns:a16="http://schemas.microsoft.com/office/drawing/2014/main" id="{B291161E-3293-8245-B0B5-3FF46464381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46791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3693319"/>
          </a:xfrm>
          <a:prstGeom prst="rect">
            <a:avLst/>
          </a:prstGeom>
        </p:spPr>
        <p:txBody>
          <a:bodyPr wrap="square">
            <a:spAutoFit/>
          </a:bodyPr>
          <a:lstStyle/>
          <a:p>
            <a:pPr lvl="0"/>
            <a:r>
              <a:rPr lang="es-ES" b="1" dirty="0">
                <a:solidFill>
                  <a:schemeClr val="bg2"/>
                </a:solidFill>
              </a:rPr>
              <a:t>Índice de </a:t>
            </a:r>
            <a:r>
              <a:rPr lang="es-ES" b="1" dirty="0" err="1">
                <a:solidFill>
                  <a:schemeClr val="bg2"/>
                </a:solidFill>
              </a:rPr>
              <a:t>Bray</a:t>
            </a:r>
            <a:r>
              <a:rPr lang="es-ES" b="1" dirty="0">
                <a:solidFill>
                  <a:schemeClr val="bg2"/>
                </a:solidFill>
              </a:rPr>
              <a:t>-Curtis</a:t>
            </a:r>
            <a:endParaRPr lang="es-ES" dirty="0">
              <a:solidFill>
                <a:schemeClr val="bg2"/>
              </a:solidFill>
            </a:endParaRPr>
          </a:p>
          <a:p>
            <a:endParaRPr lang="es-ES" dirty="0"/>
          </a:p>
          <a:p>
            <a:r>
              <a:rPr lang="es-ES" dirty="0"/>
              <a:t>- Índice cuantitativo, que a diferencia de índices como el de </a:t>
            </a:r>
            <a:r>
              <a:rPr lang="es-ES" dirty="0" err="1"/>
              <a:t>Jaccard</a:t>
            </a:r>
            <a:r>
              <a:rPr lang="es-ES" dirty="0"/>
              <a:t> </a:t>
            </a:r>
            <a:r>
              <a:rPr lang="es-ES" b="1" dirty="0">
                <a:solidFill>
                  <a:schemeClr val="bg2"/>
                </a:solidFill>
              </a:rPr>
              <a:t>tiene en cuenta la abundancia </a:t>
            </a:r>
            <a:r>
              <a:rPr lang="es-ES" dirty="0"/>
              <a:t>de estas especies. </a:t>
            </a:r>
          </a:p>
          <a:p>
            <a:pPr marL="285750" indent="-285750">
              <a:buFontTx/>
              <a:buChar char="-"/>
            </a:pPr>
            <a:r>
              <a:rPr lang="es-ES" dirty="0"/>
              <a:t>Se basa en la abundancia o el número de conteos, y diferencia entre la abundancia microbiológica entre dos muestras. </a:t>
            </a:r>
          </a:p>
          <a:p>
            <a:pPr marL="285750" indent="-285750">
              <a:buFontTx/>
              <a:buChar char="-"/>
            </a:pPr>
            <a:r>
              <a:rPr lang="es-ES" dirty="0"/>
              <a:t>Puede tomar valores entre 0 y 1; un valor de 0 indica que las dos muestras tienen las mismas especies y la misma abundancia de especies y un valor de 1 que la abundancia de especies es totalmente distinta entre muestras</a:t>
            </a:r>
          </a:p>
          <a:p>
            <a:pPr marL="285750" indent="-285750">
              <a:buFontTx/>
              <a:buChar char="-"/>
            </a:pPr>
            <a:r>
              <a:rPr lang="es-ES" dirty="0"/>
              <a:t>Métrica intuitiva, ya que las especies comunes y raras tienen pesos parecidos, mientras que hay otras distancias, como la </a:t>
            </a:r>
            <a:r>
              <a:rPr lang="es-ES" dirty="0" err="1"/>
              <a:t>euclídea</a:t>
            </a:r>
            <a:r>
              <a:rPr lang="es-ES" dirty="0"/>
              <a:t>, en las que las especies más abundantes tiene mayor peso. </a:t>
            </a:r>
          </a:p>
          <a:p>
            <a:pPr marL="285750" indent="-285750">
              <a:buFontTx/>
              <a:buChar char="-"/>
            </a:pPr>
            <a:endParaRPr lang="es-ES" dirty="0"/>
          </a:p>
          <a:p>
            <a:pPr lvl="0"/>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681B1171-2B68-BA4B-B209-F4A76F6DC32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58116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307686" y="1903620"/>
            <a:ext cx="10952955" cy="2862322"/>
          </a:xfrm>
          <a:prstGeom prst="rect">
            <a:avLst/>
          </a:prstGeom>
        </p:spPr>
        <p:txBody>
          <a:bodyPr wrap="square">
            <a:spAutoFit/>
          </a:bodyPr>
          <a:lstStyle/>
          <a:p>
            <a:pPr lvl="0"/>
            <a:r>
              <a:rPr lang="es-ES" b="1" dirty="0">
                <a:solidFill>
                  <a:schemeClr val="bg2"/>
                </a:solidFill>
              </a:rPr>
              <a:t>Índice de </a:t>
            </a:r>
            <a:r>
              <a:rPr lang="es-ES" b="1" dirty="0" err="1">
                <a:solidFill>
                  <a:schemeClr val="bg2"/>
                </a:solidFill>
              </a:rPr>
              <a:t>Bray</a:t>
            </a:r>
            <a:r>
              <a:rPr lang="es-ES" b="1" dirty="0">
                <a:solidFill>
                  <a:schemeClr val="bg2"/>
                </a:solidFill>
              </a:rPr>
              <a:t>-Curtis</a:t>
            </a:r>
            <a:endParaRPr lang="es-ES" dirty="0">
              <a:solidFill>
                <a:schemeClr val="bg2"/>
              </a:solidFill>
            </a:endParaRPr>
          </a:p>
          <a:p>
            <a:endParaRPr lang="es-ES" dirty="0"/>
          </a:p>
          <a:p>
            <a:pPr marL="285750" indent="-285750">
              <a:buFontTx/>
              <a:buChar char="-"/>
            </a:pPr>
            <a:r>
              <a:rPr lang="es-ES" dirty="0"/>
              <a:t>Representar estas distancias: Generar un gráfico de dos dimensiones, lo cual es una aproximación entre las muestras. </a:t>
            </a:r>
          </a:p>
          <a:p>
            <a:pPr marL="285750" indent="-285750">
              <a:buFontTx/>
              <a:buChar char="-"/>
            </a:pPr>
            <a:r>
              <a:rPr lang="es-ES" dirty="0"/>
              <a:t>Cuanto más separadas aparezcan dos muestras en este tipo de gráfico menos se parecerán (tienen una distancia de </a:t>
            </a:r>
            <a:r>
              <a:rPr lang="es-ES" dirty="0" err="1"/>
              <a:t>Bray</a:t>
            </a:r>
            <a:r>
              <a:rPr lang="es-ES" dirty="0"/>
              <a:t> Curtis mayor).</a:t>
            </a:r>
          </a:p>
          <a:p>
            <a:pPr marL="285750" indent="-285750">
              <a:buFontTx/>
              <a:buChar char="-"/>
            </a:pPr>
            <a:r>
              <a:rPr lang="es-ES" dirty="0"/>
              <a:t>Una técnica que da una aproximación de esta distancia es el escalamiento multidimensional no métrico (NMDS)</a:t>
            </a:r>
          </a:p>
          <a:p>
            <a:endParaRPr lang="es-ES" dirty="0"/>
          </a:p>
          <a:p>
            <a:pPr lvl="0"/>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44EB6C96-557F-4C44-89C7-40D24997DBE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653822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D90684-203E-574F-8B8F-0DCD47898172}"/>
              </a:ext>
            </a:extLst>
          </p:cNvPr>
          <p:cNvSpPr>
            <a:spLocks noGrp="1"/>
          </p:cNvSpPr>
          <p:nvPr>
            <p:ph type="title"/>
          </p:nvPr>
        </p:nvSpPr>
        <p:spPr>
          <a:xfrm>
            <a:off x="838200" y="1920197"/>
            <a:ext cx="10515600" cy="1325563"/>
          </a:xfrm>
        </p:spPr>
        <p:txBody>
          <a:bodyPr/>
          <a:lstStyle/>
          <a:p>
            <a:r>
              <a:rPr lang="es-ES" b="1" dirty="0">
                <a:solidFill>
                  <a:schemeClr val="bg2"/>
                </a:solidFill>
              </a:rPr>
              <a:t>Análisis e interpretación biológica de resultados, principales herramientas de análisis </a:t>
            </a:r>
            <a:r>
              <a:rPr lang="es-ES" b="1" dirty="0" err="1">
                <a:solidFill>
                  <a:schemeClr val="bg2"/>
                </a:solidFill>
              </a:rPr>
              <a:t>bioestadístico</a:t>
            </a:r>
            <a:r>
              <a:rPr lang="es-ES" b="1" dirty="0">
                <a:solidFill>
                  <a:schemeClr val="bg2"/>
                </a:solidFill>
              </a:rPr>
              <a:t> </a:t>
            </a:r>
            <a:br>
              <a:rPr lang="es-ES_tradnl" b="1" dirty="0"/>
            </a:br>
            <a:endParaRPr lang="es-ES" dirty="0"/>
          </a:p>
        </p:txBody>
      </p:sp>
      <p:sp>
        <p:nvSpPr>
          <p:cNvPr id="3" name="Marcador de texto 2">
            <a:extLst>
              <a:ext uri="{FF2B5EF4-FFF2-40B4-BE49-F238E27FC236}">
                <a16:creationId xmlns:a16="http://schemas.microsoft.com/office/drawing/2014/main" id="{CBE66063-01CD-BA48-9C40-499F6621ED5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46381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5930052" y="2152037"/>
            <a:ext cx="5649550" cy="3416320"/>
          </a:xfrm>
          <a:prstGeom prst="rect">
            <a:avLst/>
          </a:prstGeom>
        </p:spPr>
        <p:txBody>
          <a:bodyPr wrap="square">
            <a:spAutoFit/>
          </a:bodyPr>
          <a:lstStyle/>
          <a:p>
            <a:r>
              <a:rPr lang="es-ES" dirty="0"/>
              <a:t>- Representación de los índices de </a:t>
            </a:r>
            <a:r>
              <a:rPr lang="es-ES" dirty="0" err="1"/>
              <a:t>Bray</a:t>
            </a:r>
            <a:r>
              <a:rPr lang="es-ES" dirty="0"/>
              <a:t> Curtis entre varias muestras procedentes de suelo. </a:t>
            </a:r>
          </a:p>
          <a:p>
            <a:pPr marL="285750" indent="-285750">
              <a:buFontTx/>
              <a:buChar char="-"/>
            </a:pPr>
            <a:r>
              <a:rPr lang="es-ES" dirty="0"/>
              <a:t>Se calculó una matriz de similitud de distancias para 33 muestras presentes en el estudio y se generaron las coordenadas NMDS para cada muestra. </a:t>
            </a:r>
          </a:p>
          <a:p>
            <a:pPr marL="285750" indent="-285750">
              <a:buFontTx/>
              <a:buChar char="-"/>
            </a:pPr>
            <a:r>
              <a:rPr lang="es-ES" dirty="0"/>
              <a:t>La mayor similitud entre muestras es representada por distancias más cortas entre ellas. </a:t>
            </a:r>
          </a:p>
          <a:p>
            <a:pPr marL="285750" indent="-285750">
              <a:buFontTx/>
              <a:buChar char="-"/>
            </a:pPr>
            <a:r>
              <a:rPr lang="es-ES" dirty="0"/>
              <a:t>Los distintos colores y símbolos indican los distintos sitios de suelo considerados en el estudio. </a:t>
            </a:r>
          </a:p>
          <a:p>
            <a:pPr lvl="0"/>
            <a:endParaRPr lang="es-ES" dirty="0">
              <a:latin typeface="Times New Roman" panose="02020603050405020304" pitchFamily="18" charset="0"/>
              <a:ea typeface="Times New Roman" panose="02020603050405020304" pitchFamily="18" charset="0"/>
            </a:endParaRPr>
          </a:p>
        </p:txBody>
      </p:sp>
      <p:pic>
        <p:nvPicPr>
          <p:cNvPr id="4" name="Imagen 3" descr="Gráfico, Gráfico de dispersión&#10;&#10;Descripción generada automáticamente">
            <a:extLst>
              <a:ext uri="{FF2B5EF4-FFF2-40B4-BE49-F238E27FC236}">
                <a16:creationId xmlns:a16="http://schemas.microsoft.com/office/drawing/2014/main" id="{59352D7B-EB19-1543-9208-BC665F78D207}"/>
              </a:ext>
            </a:extLst>
          </p:cNvPr>
          <p:cNvPicPr>
            <a:picLocks noChangeAspect="1"/>
          </p:cNvPicPr>
          <p:nvPr/>
        </p:nvPicPr>
        <p:blipFill>
          <a:blip r:embed="rId2"/>
          <a:stretch>
            <a:fillRect/>
          </a:stretch>
        </p:blipFill>
        <p:spPr>
          <a:xfrm>
            <a:off x="755372" y="2078384"/>
            <a:ext cx="4883427" cy="3750212"/>
          </a:xfrm>
          <a:prstGeom prst="rect">
            <a:avLst/>
          </a:prstGeom>
        </p:spPr>
      </p:pic>
      <p:sp>
        <p:nvSpPr>
          <p:cNvPr id="7" name="Rectángulo 6">
            <a:extLst>
              <a:ext uri="{FF2B5EF4-FFF2-40B4-BE49-F238E27FC236}">
                <a16:creationId xmlns:a16="http://schemas.microsoft.com/office/drawing/2014/main" id="{5E95865F-3324-BC44-B46D-F6D1EAE3A093}"/>
              </a:ext>
            </a:extLst>
          </p:cNvPr>
          <p:cNvSpPr/>
          <p:nvPr/>
        </p:nvSpPr>
        <p:spPr>
          <a:xfrm>
            <a:off x="6685748" y="1626671"/>
            <a:ext cx="2505814" cy="369332"/>
          </a:xfrm>
          <a:prstGeom prst="rect">
            <a:avLst/>
          </a:prstGeom>
        </p:spPr>
        <p:txBody>
          <a:bodyPr wrap="none">
            <a:spAutoFit/>
          </a:bodyPr>
          <a:lstStyle/>
          <a:p>
            <a:pPr lvl="0"/>
            <a:r>
              <a:rPr lang="es-ES" b="1" dirty="0">
                <a:solidFill>
                  <a:schemeClr val="bg2"/>
                </a:solidFill>
              </a:rPr>
              <a:t>Índice de </a:t>
            </a:r>
            <a:r>
              <a:rPr lang="es-ES" b="1" dirty="0" err="1">
                <a:solidFill>
                  <a:schemeClr val="bg2"/>
                </a:solidFill>
              </a:rPr>
              <a:t>Bray</a:t>
            </a:r>
            <a:r>
              <a:rPr lang="es-ES" b="1" dirty="0">
                <a:solidFill>
                  <a:schemeClr val="bg2"/>
                </a:solidFill>
              </a:rPr>
              <a:t>-Curtis</a:t>
            </a:r>
          </a:p>
        </p:txBody>
      </p:sp>
      <p:sp>
        <p:nvSpPr>
          <p:cNvPr id="3" name="Rectángulo 2">
            <a:extLst>
              <a:ext uri="{FF2B5EF4-FFF2-40B4-BE49-F238E27FC236}">
                <a16:creationId xmlns:a16="http://schemas.microsoft.com/office/drawing/2014/main" id="{C0E90591-E5AA-2846-856F-E6ABA0F074D2}"/>
              </a:ext>
            </a:extLst>
          </p:cNvPr>
          <p:cNvSpPr/>
          <p:nvPr/>
        </p:nvSpPr>
        <p:spPr>
          <a:xfrm>
            <a:off x="3644059" y="5643930"/>
            <a:ext cx="1672253" cy="369332"/>
          </a:xfrm>
          <a:prstGeom prst="rect">
            <a:avLst/>
          </a:prstGeom>
        </p:spPr>
        <p:txBody>
          <a:bodyPr wrap="none">
            <a:spAutoFit/>
          </a:bodyPr>
          <a:lstStyle/>
          <a:p>
            <a:r>
              <a:rPr lang="es-ES" dirty="0" err="1"/>
              <a:t>Xu</a:t>
            </a:r>
            <a:r>
              <a:rPr lang="es-ES" dirty="0"/>
              <a:t> et al., 2014</a:t>
            </a:r>
          </a:p>
        </p:txBody>
      </p:sp>
      <p:sp>
        <p:nvSpPr>
          <p:cNvPr id="10" name="Marcador de texto 9">
            <a:extLst>
              <a:ext uri="{FF2B5EF4-FFF2-40B4-BE49-F238E27FC236}">
                <a16:creationId xmlns:a16="http://schemas.microsoft.com/office/drawing/2014/main" id="{3327266E-4D7F-DE4A-9981-96A2F483A6E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97986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845433" y="2138182"/>
            <a:ext cx="10348083" cy="2585323"/>
          </a:xfrm>
          <a:prstGeom prst="rect">
            <a:avLst/>
          </a:prstGeom>
        </p:spPr>
        <p:txBody>
          <a:bodyPr wrap="square">
            <a:spAutoFit/>
          </a:bodyPr>
          <a:lstStyle/>
          <a:p>
            <a:pPr lvl="0"/>
            <a:r>
              <a:rPr lang="es-ES" b="1" dirty="0" err="1">
                <a:solidFill>
                  <a:srgbClr val="E64F13"/>
                </a:solidFill>
              </a:rPr>
              <a:t>UniFrac</a:t>
            </a:r>
            <a:endParaRPr lang="es-ES" b="1" dirty="0">
              <a:solidFill>
                <a:srgbClr val="E64F13"/>
              </a:solidFill>
            </a:endParaRPr>
          </a:p>
          <a:p>
            <a:pPr lvl="0"/>
            <a:endParaRPr lang="es-ES" dirty="0">
              <a:solidFill>
                <a:srgbClr val="E64F13"/>
              </a:solidFill>
            </a:endParaRPr>
          </a:p>
          <a:p>
            <a:r>
              <a:rPr lang="es-ES" dirty="0"/>
              <a:t>Método filogenético basado en las distancias (árbol filogenético). </a:t>
            </a:r>
          </a:p>
          <a:p>
            <a:endParaRPr lang="es-ES" dirty="0"/>
          </a:p>
          <a:p>
            <a:r>
              <a:rPr lang="es-ES" dirty="0"/>
              <a:t>Dos tipos:</a:t>
            </a:r>
          </a:p>
          <a:p>
            <a:r>
              <a:rPr lang="es-ES" b="1" i="1" dirty="0" err="1">
                <a:solidFill>
                  <a:srgbClr val="E64F13"/>
                </a:solidFill>
              </a:rPr>
              <a:t>unweighted</a:t>
            </a:r>
            <a:r>
              <a:rPr lang="es-ES" b="1" i="1" dirty="0">
                <a:solidFill>
                  <a:srgbClr val="E64F13"/>
                </a:solidFill>
              </a:rPr>
              <a:t> </a:t>
            </a:r>
            <a:r>
              <a:rPr lang="es-ES" b="1" dirty="0" err="1">
                <a:solidFill>
                  <a:srgbClr val="E64F13"/>
                </a:solidFill>
              </a:rPr>
              <a:t>UniFrac</a:t>
            </a:r>
            <a:r>
              <a:rPr lang="es-ES" b="1" dirty="0">
                <a:solidFill>
                  <a:srgbClr val="E64F13"/>
                </a:solidFill>
              </a:rPr>
              <a:t>: </a:t>
            </a:r>
            <a:r>
              <a:rPr lang="es-ES" dirty="0"/>
              <a:t>Tiene en cuenta la presencia o ausencia de una OTU </a:t>
            </a:r>
          </a:p>
          <a:p>
            <a:r>
              <a:rPr lang="es-ES" b="1" i="1" dirty="0" err="1">
                <a:solidFill>
                  <a:srgbClr val="E64F13"/>
                </a:solidFill>
              </a:rPr>
              <a:t>weighted</a:t>
            </a:r>
            <a:r>
              <a:rPr lang="es-ES" b="1" i="1" dirty="0">
                <a:solidFill>
                  <a:srgbClr val="E64F13"/>
                </a:solidFill>
              </a:rPr>
              <a:t> </a:t>
            </a:r>
            <a:r>
              <a:rPr lang="es-ES" b="1" dirty="0" err="1">
                <a:solidFill>
                  <a:srgbClr val="E64F13"/>
                </a:solidFill>
              </a:rPr>
              <a:t>UniFrac</a:t>
            </a:r>
            <a:r>
              <a:rPr lang="es-ES" b="1" dirty="0">
                <a:solidFill>
                  <a:srgbClr val="E64F13"/>
                </a:solidFill>
              </a:rPr>
              <a:t>: </a:t>
            </a:r>
            <a:r>
              <a:rPr lang="es-ES" dirty="0"/>
              <a:t>Tiene en cuenta la abundancia de </a:t>
            </a:r>
            <a:r>
              <a:rPr lang="es-ES" dirty="0" err="1"/>
              <a:t>OTUs</a:t>
            </a:r>
            <a:r>
              <a:rPr lang="es-ES" dirty="0"/>
              <a:t> </a:t>
            </a:r>
          </a:p>
          <a:p>
            <a:endParaRPr lang="es-ES" dirty="0"/>
          </a:p>
          <a:p>
            <a:endParaRPr lang="es-ES" dirty="0"/>
          </a:p>
        </p:txBody>
      </p:sp>
      <p:sp>
        <p:nvSpPr>
          <p:cNvPr id="4" name="Marcador de texto 3">
            <a:extLst>
              <a:ext uri="{FF2B5EF4-FFF2-40B4-BE49-F238E27FC236}">
                <a16:creationId xmlns:a16="http://schemas.microsoft.com/office/drawing/2014/main" id="{4485DF70-D854-524E-B376-447C5DCDD71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672238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845433" y="2138182"/>
            <a:ext cx="10348083" cy="646331"/>
          </a:xfrm>
          <a:prstGeom prst="rect">
            <a:avLst/>
          </a:prstGeom>
        </p:spPr>
        <p:txBody>
          <a:bodyPr wrap="square">
            <a:spAutoFit/>
          </a:bodyPr>
          <a:lstStyle/>
          <a:p>
            <a:pPr lvl="0"/>
            <a:r>
              <a:rPr lang="es-ES" b="1" dirty="0" err="1">
                <a:solidFill>
                  <a:srgbClr val="E64F13"/>
                </a:solidFill>
              </a:rPr>
              <a:t>UniFrac</a:t>
            </a:r>
            <a:endParaRPr lang="es-ES" b="1" dirty="0">
              <a:solidFill>
                <a:srgbClr val="E64F13"/>
              </a:solidFill>
            </a:endParaRPr>
          </a:p>
          <a:p>
            <a:pPr lvl="0"/>
            <a:endParaRPr lang="es-ES" dirty="0">
              <a:solidFill>
                <a:srgbClr val="E64F13"/>
              </a:solidFill>
            </a:endParaRPr>
          </a:p>
        </p:txBody>
      </p:sp>
      <p:pic>
        <p:nvPicPr>
          <p:cNvPr id="4" name="Imagen 3" descr="Diagrama, Esquemático&#10;&#10;Descripción generada automáticamente">
            <a:extLst>
              <a:ext uri="{FF2B5EF4-FFF2-40B4-BE49-F238E27FC236}">
                <a16:creationId xmlns:a16="http://schemas.microsoft.com/office/drawing/2014/main" id="{10658757-AE36-894B-A179-A418BFACA220}"/>
              </a:ext>
            </a:extLst>
          </p:cNvPr>
          <p:cNvPicPr>
            <a:picLocks noChangeAspect="1"/>
          </p:cNvPicPr>
          <p:nvPr/>
        </p:nvPicPr>
        <p:blipFill>
          <a:blip r:embed="rId2"/>
          <a:stretch>
            <a:fillRect/>
          </a:stretch>
        </p:blipFill>
        <p:spPr>
          <a:xfrm>
            <a:off x="1422910" y="2720938"/>
            <a:ext cx="7340600" cy="2705100"/>
          </a:xfrm>
          <a:prstGeom prst="rect">
            <a:avLst/>
          </a:prstGeom>
        </p:spPr>
      </p:pic>
      <p:sp>
        <p:nvSpPr>
          <p:cNvPr id="7" name="Rectángulo 6">
            <a:extLst>
              <a:ext uri="{FF2B5EF4-FFF2-40B4-BE49-F238E27FC236}">
                <a16:creationId xmlns:a16="http://schemas.microsoft.com/office/drawing/2014/main" id="{772656D2-9606-7645-B7BD-B3EB6C553922}"/>
              </a:ext>
            </a:extLst>
          </p:cNvPr>
          <p:cNvSpPr/>
          <p:nvPr/>
        </p:nvSpPr>
        <p:spPr>
          <a:xfrm>
            <a:off x="2996180" y="5639462"/>
            <a:ext cx="5147563" cy="646331"/>
          </a:xfrm>
          <a:prstGeom prst="rect">
            <a:avLst/>
          </a:prstGeom>
        </p:spPr>
        <p:txBody>
          <a:bodyPr wrap="none">
            <a:spAutoFit/>
          </a:bodyPr>
          <a:lstStyle/>
          <a:p>
            <a:r>
              <a:rPr lang="es-ES" dirty="0">
                <a:latin typeface="Arial" panose="020B0604020202020204" pitchFamily="34" charset="0"/>
                <a:cs typeface="Arial" panose="020B0604020202020204" pitchFamily="34" charset="0"/>
              </a:rPr>
              <a:t>Se calcula por defecto en QIIME 2 y además:</a:t>
            </a:r>
          </a:p>
          <a:p>
            <a:r>
              <a:rPr lang="es-ES" dirty="0" err="1">
                <a:latin typeface="Courier" pitchFamily="2" charset="0"/>
              </a:rPr>
              <a:t>qiime</a:t>
            </a:r>
            <a:r>
              <a:rPr lang="es-ES" dirty="0">
                <a:latin typeface="Courier" pitchFamily="2" charset="0"/>
              </a:rPr>
              <a:t> </a:t>
            </a:r>
            <a:r>
              <a:rPr lang="es-ES" dirty="0" err="1">
                <a:latin typeface="Courier" pitchFamily="2" charset="0"/>
              </a:rPr>
              <a:t>diversity-lib</a:t>
            </a:r>
            <a:r>
              <a:rPr lang="es-ES" dirty="0">
                <a:latin typeface="Courier" pitchFamily="2" charset="0"/>
              </a:rPr>
              <a:t> </a:t>
            </a:r>
            <a:r>
              <a:rPr lang="es-ES" dirty="0" err="1">
                <a:latin typeface="Courier" pitchFamily="2" charset="0"/>
              </a:rPr>
              <a:t>weighted-unifrac</a:t>
            </a:r>
            <a:endParaRPr lang="es-ES" dirty="0">
              <a:latin typeface="Courier" pitchFamily="2" charset="0"/>
            </a:endParaRPr>
          </a:p>
        </p:txBody>
      </p:sp>
      <p:sp>
        <p:nvSpPr>
          <p:cNvPr id="8" name="Marcador de texto 7">
            <a:extLst>
              <a:ext uri="{FF2B5EF4-FFF2-40B4-BE49-F238E27FC236}">
                <a16:creationId xmlns:a16="http://schemas.microsoft.com/office/drawing/2014/main" id="{33C21435-07C1-D74D-B376-E303F367B76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551164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845127" y="2152037"/>
            <a:ext cx="10734475" cy="3693319"/>
          </a:xfrm>
          <a:prstGeom prst="rect">
            <a:avLst/>
          </a:prstGeom>
        </p:spPr>
        <p:txBody>
          <a:bodyPr wrap="square">
            <a:spAutoFit/>
          </a:bodyPr>
          <a:lstStyle/>
          <a:p>
            <a:r>
              <a:rPr lang="es-ES" b="1" dirty="0" err="1">
                <a:solidFill>
                  <a:srgbClr val="E64F13"/>
                </a:solidFill>
              </a:rPr>
              <a:t>LEfSE</a:t>
            </a:r>
            <a:r>
              <a:rPr lang="es-ES" b="1" dirty="0">
                <a:solidFill>
                  <a:srgbClr val="E64F13"/>
                </a:solidFill>
              </a:rPr>
              <a:t>: </a:t>
            </a:r>
            <a:r>
              <a:rPr lang="es-ES" b="1" dirty="0"/>
              <a:t>linear </a:t>
            </a:r>
            <a:r>
              <a:rPr lang="es-ES" b="1" dirty="0" err="1"/>
              <a:t>discriminant</a:t>
            </a:r>
            <a:r>
              <a:rPr lang="es-ES" b="1" dirty="0"/>
              <a:t> </a:t>
            </a:r>
            <a:r>
              <a:rPr lang="es-ES" b="1" dirty="0" err="1"/>
              <a:t>analysis</a:t>
            </a:r>
            <a:r>
              <a:rPr lang="es-ES" b="1" dirty="0"/>
              <a:t> </a:t>
            </a:r>
            <a:r>
              <a:rPr lang="es-ES" b="1" dirty="0" err="1"/>
              <a:t>effect</a:t>
            </a:r>
            <a:r>
              <a:rPr lang="es-ES" b="1" dirty="0"/>
              <a:t> </a:t>
            </a:r>
            <a:r>
              <a:rPr lang="es-ES" b="1" dirty="0" err="1"/>
              <a:t>size</a:t>
            </a:r>
            <a:endParaRPr lang="es-ES" b="1" dirty="0">
              <a:solidFill>
                <a:srgbClr val="E64F13"/>
              </a:solidFill>
            </a:endParaRPr>
          </a:p>
          <a:p>
            <a:endParaRPr lang="es-ES" dirty="0"/>
          </a:p>
          <a:p>
            <a:r>
              <a:rPr lang="es-ES" dirty="0"/>
              <a:t>Aunque en general es robusto utilizar </a:t>
            </a:r>
            <a:r>
              <a:rPr lang="es-ES" dirty="0" err="1"/>
              <a:t>tests</a:t>
            </a:r>
            <a:r>
              <a:rPr lang="es-ES" dirty="0"/>
              <a:t> no paramétricos a usar los </a:t>
            </a:r>
            <a:r>
              <a:rPr lang="es-ES" dirty="0" err="1"/>
              <a:t>tests</a:t>
            </a:r>
            <a:r>
              <a:rPr lang="es-ES" dirty="0"/>
              <a:t> clásicos como son el </a:t>
            </a:r>
            <a:r>
              <a:rPr lang="es-ES" b="1" dirty="0"/>
              <a:t>test de la t</a:t>
            </a:r>
            <a:r>
              <a:rPr lang="es-ES" dirty="0"/>
              <a:t>, el análisis de la </a:t>
            </a:r>
            <a:r>
              <a:rPr lang="es-ES" b="1" dirty="0"/>
              <a:t>varianza (ANOVA</a:t>
            </a:r>
            <a:r>
              <a:rPr lang="es-ES" dirty="0"/>
              <a:t>) o el análisis </a:t>
            </a:r>
            <a:r>
              <a:rPr lang="es-ES" b="1" dirty="0" err="1"/>
              <a:t>multivariante</a:t>
            </a:r>
            <a:r>
              <a:rPr lang="es-ES" b="1" dirty="0"/>
              <a:t> de la varianza (MANOVA), </a:t>
            </a:r>
            <a:r>
              <a:rPr lang="es-ES" dirty="0"/>
              <a:t>sobre todo estos dos últimos: </a:t>
            </a:r>
            <a:r>
              <a:rPr lang="es-ES" b="1" dirty="0"/>
              <a:t>no paramétricos</a:t>
            </a:r>
            <a:r>
              <a:rPr lang="es-ES" dirty="0"/>
              <a:t>.</a:t>
            </a:r>
          </a:p>
          <a:p>
            <a:endParaRPr lang="es-ES" dirty="0"/>
          </a:p>
          <a:p>
            <a:r>
              <a:rPr lang="es-ES" dirty="0"/>
              <a:t>Sin embargo, cuando los estudios son </a:t>
            </a:r>
            <a:r>
              <a:rPr lang="es-ES" b="1" dirty="0">
                <a:solidFill>
                  <a:srgbClr val="E64F13"/>
                </a:solidFill>
              </a:rPr>
              <a:t>no balanceados </a:t>
            </a:r>
            <a:r>
              <a:rPr lang="es-ES" dirty="0"/>
              <a:t>necesitamos otros estudios. </a:t>
            </a:r>
          </a:p>
          <a:p>
            <a:endParaRPr lang="es-ES" dirty="0"/>
          </a:p>
          <a:p>
            <a:r>
              <a:rPr lang="es-ES" b="1" dirty="0">
                <a:solidFill>
                  <a:srgbClr val="E64F13"/>
                </a:solidFill>
              </a:rPr>
              <a:t>EJEMPLO: </a:t>
            </a:r>
            <a:r>
              <a:rPr lang="es-ES" dirty="0"/>
              <a:t> Número de </a:t>
            </a:r>
            <a:r>
              <a:rPr lang="es-ES" dirty="0" err="1"/>
              <a:t>OTUs</a:t>
            </a:r>
            <a:r>
              <a:rPr lang="es-ES" dirty="0"/>
              <a:t>/</a:t>
            </a:r>
            <a:r>
              <a:rPr lang="es-ES" dirty="0" err="1"/>
              <a:t>ASVs</a:t>
            </a:r>
            <a:r>
              <a:rPr lang="es-ES" dirty="0"/>
              <a:t>/taxones/genes con abundancias relativas muy diferentes entre muestras</a:t>
            </a:r>
          </a:p>
          <a:p>
            <a:endParaRPr lang="es-ES" dirty="0"/>
          </a:p>
          <a:p>
            <a:r>
              <a:rPr lang="es-ES" b="1" dirty="0"/>
              <a:t>En estos casos conviene utilizar </a:t>
            </a:r>
            <a:r>
              <a:rPr lang="es-ES" b="1" dirty="0" err="1"/>
              <a:t>LEfSE</a:t>
            </a:r>
            <a:endParaRPr lang="es-ES" b="1" dirty="0"/>
          </a:p>
          <a:p>
            <a:pPr lvl="0"/>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3817AF1C-99FF-3341-8410-A0698CCDD5D5}"/>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98588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728762" y="1755143"/>
            <a:ext cx="10734475" cy="1477328"/>
          </a:xfrm>
          <a:prstGeom prst="rect">
            <a:avLst/>
          </a:prstGeom>
        </p:spPr>
        <p:txBody>
          <a:bodyPr wrap="square">
            <a:spAutoFit/>
          </a:bodyPr>
          <a:lstStyle/>
          <a:p>
            <a:r>
              <a:rPr lang="es-ES" b="1" dirty="0" err="1">
                <a:solidFill>
                  <a:srgbClr val="E64F13"/>
                </a:solidFill>
              </a:rPr>
              <a:t>LEfSE</a:t>
            </a:r>
            <a:r>
              <a:rPr lang="es-ES" b="1" dirty="0">
                <a:solidFill>
                  <a:srgbClr val="E64F13"/>
                </a:solidFill>
              </a:rPr>
              <a:t>: </a:t>
            </a:r>
            <a:r>
              <a:rPr lang="es-ES" b="1" dirty="0"/>
              <a:t>linear </a:t>
            </a:r>
            <a:r>
              <a:rPr lang="es-ES" b="1" dirty="0" err="1"/>
              <a:t>discriminant</a:t>
            </a:r>
            <a:r>
              <a:rPr lang="es-ES" b="1" dirty="0"/>
              <a:t> </a:t>
            </a:r>
            <a:r>
              <a:rPr lang="es-ES" b="1" dirty="0" err="1"/>
              <a:t>analysis</a:t>
            </a:r>
            <a:r>
              <a:rPr lang="es-ES" b="1" dirty="0"/>
              <a:t> </a:t>
            </a:r>
            <a:r>
              <a:rPr lang="es-ES" b="1" dirty="0" err="1"/>
              <a:t>effect</a:t>
            </a:r>
            <a:r>
              <a:rPr lang="es-ES" b="1" dirty="0"/>
              <a:t> </a:t>
            </a:r>
            <a:r>
              <a:rPr lang="es-ES" b="1" dirty="0" err="1"/>
              <a:t>size</a:t>
            </a:r>
            <a:endParaRPr lang="es-ES" b="1" dirty="0">
              <a:solidFill>
                <a:srgbClr val="E64F13"/>
              </a:solidFill>
            </a:endParaRPr>
          </a:p>
          <a:p>
            <a:endParaRPr lang="es-ES" dirty="0"/>
          </a:p>
          <a:p>
            <a:r>
              <a:rPr lang="es-ES" dirty="0"/>
              <a:t>Programa gratuito para llevar a cabo </a:t>
            </a:r>
            <a:r>
              <a:rPr lang="es-ES" b="1" dirty="0">
                <a:solidFill>
                  <a:srgbClr val="E64F13"/>
                </a:solidFill>
              </a:rPr>
              <a:t>análisis discriminante lineal efecto-tamaño</a:t>
            </a:r>
            <a:r>
              <a:rPr lang="es-ES" dirty="0"/>
              <a:t> o </a:t>
            </a:r>
            <a:r>
              <a:rPr lang="es-ES" b="1" dirty="0">
                <a:solidFill>
                  <a:srgbClr val="E64F13"/>
                </a:solidFill>
              </a:rPr>
              <a:t>LDA </a:t>
            </a:r>
            <a:r>
              <a:rPr lang="es-ES" b="1" i="1" dirty="0" err="1">
                <a:solidFill>
                  <a:srgbClr val="E64F13"/>
                </a:solidFill>
              </a:rPr>
              <a:t>effect</a:t>
            </a:r>
            <a:r>
              <a:rPr lang="es-ES" b="1" i="1" dirty="0">
                <a:solidFill>
                  <a:srgbClr val="E64F13"/>
                </a:solidFill>
              </a:rPr>
              <a:t> </a:t>
            </a:r>
            <a:r>
              <a:rPr lang="es-ES" b="1" i="1" dirty="0" err="1">
                <a:solidFill>
                  <a:srgbClr val="E64F13"/>
                </a:solidFill>
              </a:rPr>
              <a:t>size</a:t>
            </a:r>
            <a:r>
              <a:rPr lang="es-ES" b="1" dirty="0">
                <a:solidFill>
                  <a:srgbClr val="E64F13"/>
                </a:solidFill>
              </a:rPr>
              <a:t> </a:t>
            </a:r>
            <a:r>
              <a:rPr lang="es-ES" dirty="0"/>
              <a:t>que tiene en cuenta el efecto tamaño de las muestras o grupos.</a:t>
            </a:r>
          </a:p>
          <a:p>
            <a:pPr lvl="0"/>
            <a:endParaRPr lang="es-ES" dirty="0">
              <a:latin typeface="Times New Roman" panose="02020603050405020304" pitchFamily="18" charset="0"/>
              <a:ea typeface="Times New Roman" panose="02020603050405020304" pitchFamily="18" charset="0"/>
            </a:endParaRPr>
          </a:p>
        </p:txBody>
      </p:sp>
      <p:pic>
        <p:nvPicPr>
          <p:cNvPr id="4" name="Imagen 3">
            <a:extLst>
              <a:ext uri="{FF2B5EF4-FFF2-40B4-BE49-F238E27FC236}">
                <a16:creationId xmlns:a16="http://schemas.microsoft.com/office/drawing/2014/main" id="{E997C012-8AEC-5441-87DC-9D3755347267}"/>
              </a:ext>
            </a:extLst>
          </p:cNvPr>
          <p:cNvPicPr>
            <a:picLocks noChangeAspect="1"/>
          </p:cNvPicPr>
          <p:nvPr/>
        </p:nvPicPr>
        <p:blipFill>
          <a:blip r:embed="rId3"/>
          <a:stretch>
            <a:fillRect/>
          </a:stretch>
        </p:blipFill>
        <p:spPr>
          <a:xfrm>
            <a:off x="2175163" y="3381046"/>
            <a:ext cx="6567055" cy="2721156"/>
          </a:xfrm>
          <a:prstGeom prst="rect">
            <a:avLst/>
          </a:prstGeom>
        </p:spPr>
      </p:pic>
      <p:sp>
        <p:nvSpPr>
          <p:cNvPr id="8" name="Rectángulo 7">
            <a:extLst>
              <a:ext uri="{FF2B5EF4-FFF2-40B4-BE49-F238E27FC236}">
                <a16:creationId xmlns:a16="http://schemas.microsoft.com/office/drawing/2014/main" id="{228C21F8-0318-DA4E-9AF2-2011893B3BE2}"/>
              </a:ext>
            </a:extLst>
          </p:cNvPr>
          <p:cNvSpPr/>
          <p:nvPr/>
        </p:nvSpPr>
        <p:spPr>
          <a:xfrm>
            <a:off x="3453829" y="6030021"/>
            <a:ext cx="4480778" cy="369332"/>
          </a:xfrm>
          <a:prstGeom prst="rect">
            <a:avLst/>
          </a:prstGeom>
        </p:spPr>
        <p:txBody>
          <a:bodyPr wrap="none">
            <a:spAutoFit/>
          </a:bodyPr>
          <a:lstStyle/>
          <a:p>
            <a:r>
              <a:rPr lang="es-ES" dirty="0"/>
              <a:t>https://</a:t>
            </a:r>
            <a:r>
              <a:rPr lang="es-ES" dirty="0" err="1"/>
              <a:t>huttenhower.sph.harvard.edu</a:t>
            </a:r>
            <a:r>
              <a:rPr lang="es-ES" dirty="0"/>
              <a:t>/</a:t>
            </a:r>
            <a:r>
              <a:rPr lang="es-ES" dirty="0" err="1"/>
              <a:t>lefse</a:t>
            </a:r>
            <a:r>
              <a:rPr lang="es-ES" dirty="0"/>
              <a:t>/</a:t>
            </a:r>
          </a:p>
        </p:txBody>
      </p:sp>
      <p:sp>
        <p:nvSpPr>
          <p:cNvPr id="7" name="Marcador de texto 6">
            <a:extLst>
              <a:ext uri="{FF2B5EF4-FFF2-40B4-BE49-F238E27FC236}">
                <a16:creationId xmlns:a16="http://schemas.microsoft.com/office/drawing/2014/main" id="{D8CBCC97-8497-1246-AB29-C7ECDEBE213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374795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562508" y="1832314"/>
            <a:ext cx="5353383" cy="2031325"/>
          </a:xfrm>
          <a:prstGeom prst="rect">
            <a:avLst/>
          </a:prstGeom>
        </p:spPr>
        <p:txBody>
          <a:bodyPr wrap="square">
            <a:spAutoFit/>
          </a:bodyPr>
          <a:lstStyle/>
          <a:p>
            <a:r>
              <a:rPr lang="es-ES" b="1" dirty="0" err="1">
                <a:solidFill>
                  <a:srgbClr val="E64F13"/>
                </a:solidFill>
              </a:rPr>
              <a:t>LEfSE</a:t>
            </a:r>
            <a:r>
              <a:rPr lang="es-ES" b="1" dirty="0">
                <a:solidFill>
                  <a:srgbClr val="E64F13"/>
                </a:solidFill>
              </a:rPr>
              <a:t>: </a:t>
            </a:r>
            <a:r>
              <a:rPr lang="es-ES" b="1" dirty="0"/>
              <a:t>linear </a:t>
            </a:r>
            <a:r>
              <a:rPr lang="es-ES" b="1" dirty="0" err="1"/>
              <a:t>discriminant</a:t>
            </a:r>
            <a:r>
              <a:rPr lang="es-ES" b="1" dirty="0"/>
              <a:t> </a:t>
            </a:r>
            <a:r>
              <a:rPr lang="es-ES" b="1" dirty="0" err="1"/>
              <a:t>analysis</a:t>
            </a:r>
            <a:r>
              <a:rPr lang="es-ES" b="1" dirty="0"/>
              <a:t> </a:t>
            </a:r>
            <a:r>
              <a:rPr lang="es-ES" b="1" dirty="0" err="1"/>
              <a:t>effect</a:t>
            </a:r>
            <a:r>
              <a:rPr lang="es-ES" b="1" dirty="0"/>
              <a:t> </a:t>
            </a:r>
            <a:r>
              <a:rPr lang="es-ES" b="1" dirty="0" err="1"/>
              <a:t>size</a:t>
            </a:r>
            <a:endParaRPr lang="es-ES" b="1" dirty="0">
              <a:solidFill>
                <a:srgbClr val="E64F13"/>
              </a:solidFill>
            </a:endParaRPr>
          </a:p>
          <a:p>
            <a:endParaRPr lang="es-ES" dirty="0"/>
          </a:p>
          <a:p>
            <a:r>
              <a:rPr lang="es-ES" dirty="0"/>
              <a:t>Programa gratuito para llevar a cabo </a:t>
            </a:r>
            <a:r>
              <a:rPr lang="es-ES" b="1" dirty="0">
                <a:solidFill>
                  <a:srgbClr val="E64F13"/>
                </a:solidFill>
              </a:rPr>
              <a:t>análisis discriminante lineal efecto-tamaño</a:t>
            </a:r>
            <a:r>
              <a:rPr lang="es-ES" dirty="0"/>
              <a:t> o </a:t>
            </a:r>
            <a:r>
              <a:rPr lang="es-ES" b="1" dirty="0">
                <a:solidFill>
                  <a:srgbClr val="E64F13"/>
                </a:solidFill>
              </a:rPr>
              <a:t>LDA </a:t>
            </a:r>
            <a:r>
              <a:rPr lang="es-ES" b="1" i="1" dirty="0" err="1">
                <a:solidFill>
                  <a:srgbClr val="E64F13"/>
                </a:solidFill>
              </a:rPr>
              <a:t>effect</a:t>
            </a:r>
            <a:r>
              <a:rPr lang="es-ES" b="1" i="1" dirty="0">
                <a:solidFill>
                  <a:srgbClr val="E64F13"/>
                </a:solidFill>
              </a:rPr>
              <a:t> </a:t>
            </a:r>
            <a:r>
              <a:rPr lang="es-ES" b="1" i="1" dirty="0" err="1">
                <a:solidFill>
                  <a:srgbClr val="E64F13"/>
                </a:solidFill>
              </a:rPr>
              <a:t>size</a:t>
            </a:r>
            <a:r>
              <a:rPr lang="es-ES" b="1" dirty="0">
                <a:solidFill>
                  <a:srgbClr val="E64F13"/>
                </a:solidFill>
              </a:rPr>
              <a:t> </a:t>
            </a:r>
            <a:r>
              <a:rPr lang="es-ES" dirty="0"/>
              <a:t>que tiene en cuenta el efecto tamaño de las muestras o grupos.</a:t>
            </a:r>
          </a:p>
          <a:p>
            <a:pPr lvl="0"/>
            <a:endParaRPr lang="es-ES" dirty="0">
              <a:latin typeface="Times New Roman" panose="02020603050405020304" pitchFamily="18" charset="0"/>
              <a:ea typeface="Times New Roman" panose="02020603050405020304" pitchFamily="18" charset="0"/>
            </a:endParaRPr>
          </a:p>
        </p:txBody>
      </p:sp>
      <p:sp>
        <p:nvSpPr>
          <p:cNvPr id="8" name="Rectángulo 7">
            <a:extLst>
              <a:ext uri="{FF2B5EF4-FFF2-40B4-BE49-F238E27FC236}">
                <a16:creationId xmlns:a16="http://schemas.microsoft.com/office/drawing/2014/main" id="{6F82A0E5-9E1C-B64D-84D2-40F6C5D9C66D}"/>
              </a:ext>
            </a:extLst>
          </p:cNvPr>
          <p:cNvSpPr/>
          <p:nvPr/>
        </p:nvSpPr>
        <p:spPr>
          <a:xfrm>
            <a:off x="6935130" y="5891571"/>
            <a:ext cx="4544899" cy="369332"/>
          </a:xfrm>
          <a:prstGeom prst="rect">
            <a:avLst/>
          </a:prstGeom>
        </p:spPr>
        <p:txBody>
          <a:bodyPr wrap="none">
            <a:spAutoFit/>
          </a:bodyPr>
          <a:lstStyle/>
          <a:p>
            <a:r>
              <a:rPr lang="es-ES" dirty="0"/>
              <a:t>http://</a:t>
            </a:r>
            <a:r>
              <a:rPr lang="es-ES" dirty="0" err="1"/>
              <a:t>huttenhower.sph.harvard.edu</a:t>
            </a:r>
            <a:r>
              <a:rPr lang="es-ES" dirty="0"/>
              <a:t>/</a:t>
            </a:r>
            <a:r>
              <a:rPr lang="es-ES" dirty="0" err="1"/>
              <a:t>galaxy</a:t>
            </a:r>
            <a:r>
              <a:rPr lang="es-ES" dirty="0"/>
              <a:t>/</a:t>
            </a:r>
          </a:p>
        </p:txBody>
      </p:sp>
      <p:pic>
        <p:nvPicPr>
          <p:cNvPr id="7" name="Imagen 6">
            <a:extLst>
              <a:ext uri="{FF2B5EF4-FFF2-40B4-BE49-F238E27FC236}">
                <a16:creationId xmlns:a16="http://schemas.microsoft.com/office/drawing/2014/main" id="{4DF2AF90-D8BE-F242-9C28-EEE726F75EB9}"/>
              </a:ext>
            </a:extLst>
          </p:cNvPr>
          <p:cNvPicPr>
            <a:picLocks noChangeAspect="1"/>
          </p:cNvPicPr>
          <p:nvPr/>
        </p:nvPicPr>
        <p:blipFill rotWithShape="1">
          <a:blip r:embed="rId3"/>
          <a:srcRect t="9292"/>
          <a:stretch/>
        </p:blipFill>
        <p:spPr>
          <a:xfrm>
            <a:off x="6430977" y="1340451"/>
            <a:ext cx="5049052" cy="4468008"/>
          </a:xfrm>
          <a:prstGeom prst="rect">
            <a:avLst/>
          </a:prstGeom>
        </p:spPr>
      </p:pic>
      <p:sp>
        <p:nvSpPr>
          <p:cNvPr id="10" name="Elipse 9">
            <a:extLst>
              <a:ext uri="{FF2B5EF4-FFF2-40B4-BE49-F238E27FC236}">
                <a16:creationId xmlns:a16="http://schemas.microsoft.com/office/drawing/2014/main" id="{F59D19DE-71DE-9841-AA6B-5BAF48E9D1A6}"/>
              </a:ext>
            </a:extLst>
          </p:cNvPr>
          <p:cNvSpPr/>
          <p:nvPr/>
        </p:nvSpPr>
        <p:spPr>
          <a:xfrm>
            <a:off x="6096000" y="2514600"/>
            <a:ext cx="1849821" cy="1349039"/>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10">
            <a:extLst>
              <a:ext uri="{FF2B5EF4-FFF2-40B4-BE49-F238E27FC236}">
                <a16:creationId xmlns:a16="http://schemas.microsoft.com/office/drawing/2014/main" id="{1331B3B4-9564-F147-8721-9DB84ACC0C31}"/>
              </a:ext>
            </a:extLst>
          </p:cNvPr>
          <p:cNvSpPr/>
          <p:nvPr/>
        </p:nvSpPr>
        <p:spPr>
          <a:xfrm>
            <a:off x="711971" y="4537677"/>
            <a:ext cx="4790195" cy="923330"/>
          </a:xfrm>
          <a:prstGeom prst="rect">
            <a:avLst/>
          </a:prstGeom>
        </p:spPr>
        <p:txBody>
          <a:bodyPr wrap="square">
            <a:spAutoFit/>
          </a:bodyPr>
          <a:lstStyle/>
          <a:p>
            <a:r>
              <a:rPr lang="es-ES" dirty="0">
                <a:latin typeface="Times" pitchFamily="2" charset="0"/>
              </a:rPr>
              <a:t>Se puede instalar desde </a:t>
            </a:r>
            <a:r>
              <a:rPr lang="es-ES" dirty="0" err="1">
                <a:latin typeface="Times" pitchFamily="2" charset="0"/>
              </a:rPr>
              <a:t>conda</a:t>
            </a:r>
            <a:r>
              <a:rPr lang="es-ES" dirty="0">
                <a:latin typeface="Times" pitchFamily="2" charset="0"/>
              </a:rPr>
              <a:t> o usar desde Galaxy</a:t>
            </a:r>
          </a:p>
          <a:p>
            <a:r>
              <a:rPr lang="es-ES" dirty="0" err="1">
                <a:latin typeface="Courier New" panose="02070309020205020404" pitchFamily="49" charset="0"/>
              </a:rPr>
              <a:t>conda</a:t>
            </a:r>
            <a:r>
              <a:rPr lang="es-ES" dirty="0">
                <a:latin typeface="Courier New" panose="02070309020205020404" pitchFamily="49" charset="0"/>
              </a:rPr>
              <a:t> </a:t>
            </a:r>
            <a:r>
              <a:rPr lang="es-ES" dirty="0" err="1">
                <a:latin typeface="Courier New" panose="02070309020205020404" pitchFamily="49" charset="0"/>
              </a:rPr>
              <a:t>install</a:t>
            </a:r>
            <a:r>
              <a:rPr lang="es-ES" dirty="0">
                <a:latin typeface="Courier New" panose="02070309020205020404" pitchFamily="49" charset="0"/>
              </a:rPr>
              <a:t> -c </a:t>
            </a:r>
            <a:r>
              <a:rPr lang="es-ES" dirty="0" err="1">
                <a:latin typeface="Courier New" panose="02070309020205020404" pitchFamily="49" charset="0"/>
              </a:rPr>
              <a:t>biobakery</a:t>
            </a:r>
            <a:r>
              <a:rPr lang="es-ES" dirty="0">
                <a:latin typeface="Courier New" panose="02070309020205020404" pitchFamily="49" charset="0"/>
              </a:rPr>
              <a:t> </a:t>
            </a:r>
            <a:r>
              <a:rPr lang="es-ES" dirty="0" err="1">
                <a:latin typeface="Courier New" panose="02070309020205020404" pitchFamily="49" charset="0"/>
              </a:rPr>
              <a:t>lefse</a:t>
            </a:r>
            <a:endParaRPr lang="es-ES" dirty="0"/>
          </a:p>
        </p:txBody>
      </p:sp>
      <p:sp>
        <p:nvSpPr>
          <p:cNvPr id="4" name="Marcador de texto 3">
            <a:extLst>
              <a:ext uri="{FF2B5EF4-FFF2-40B4-BE49-F238E27FC236}">
                <a16:creationId xmlns:a16="http://schemas.microsoft.com/office/drawing/2014/main" id="{65669E22-B8F2-F140-B227-895902A314C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826700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845127" y="2152037"/>
            <a:ext cx="10734475" cy="3139321"/>
          </a:xfrm>
          <a:prstGeom prst="rect">
            <a:avLst/>
          </a:prstGeom>
        </p:spPr>
        <p:txBody>
          <a:bodyPr wrap="square">
            <a:spAutoFit/>
          </a:bodyPr>
          <a:lstStyle/>
          <a:p>
            <a:r>
              <a:rPr lang="es-ES" b="1" dirty="0" err="1">
                <a:solidFill>
                  <a:srgbClr val="E64F13"/>
                </a:solidFill>
              </a:rPr>
              <a:t>LEfSe</a:t>
            </a:r>
            <a:endParaRPr lang="es-ES" b="1" dirty="0">
              <a:solidFill>
                <a:srgbClr val="E64F13"/>
              </a:solidFill>
            </a:endParaRPr>
          </a:p>
          <a:p>
            <a:endParaRPr lang="es-ES" b="1" dirty="0"/>
          </a:p>
          <a:p>
            <a:r>
              <a:rPr lang="es-ES" dirty="0"/>
              <a:t>Aplica </a:t>
            </a:r>
            <a:r>
              <a:rPr lang="es-ES" b="1" dirty="0" err="1">
                <a:solidFill>
                  <a:srgbClr val="E64F13"/>
                </a:solidFill>
              </a:rPr>
              <a:t>tests</a:t>
            </a:r>
            <a:r>
              <a:rPr lang="es-ES" b="1" dirty="0">
                <a:solidFill>
                  <a:srgbClr val="E64F13"/>
                </a:solidFill>
              </a:rPr>
              <a:t> estándar </a:t>
            </a:r>
            <a:r>
              <a:rPr lang="es-ES" dirty="0"/>
              <a:t>para ver diferencias significativas con métodos basados en </a:t>
            </a:r>
            <a:r>
              <a:rPr lang="es-ES" b="1" dirty="0"/>
              <a:t>consistencia biológica </a:t>
            </a:r>
            <a:r>
              <a:rPr lang="es-ES" dirty="0"/>
              <a:t>y </a:t>
            </a:r>
            <a:r>
              <a:rPr lang="es-ES" b="1" dirty="0"/>
              <a:t>efecto de tamaño</a:t>
            </a:r>
            <a:r>
              <a:rPr lang="es-ES" dirty="0"/>
              <a:t> (</a:t>
            </a:r>
            <a:r>
              <a:rPr lang="es-ES" dirty="0" err="1"/>
              <a:t>Segata</a:t>
            </a:r>
            <a:r>
              <a:rPr lang="es-ES" dirty="0"/>
              <a:t> et al., 2011).  </a:t>
            </a:r>
          </a:p>
          <a:p>
            <a:endParaRPr lang="es-ES" dirty="0"/>
          </a:p>
          <a:p>
            <a:r>
              <a:rPr lang="es-ES" b="1" dirty="0">
                <a:solidFill>
                  <a:srgbClr val="E64F13"/>
                </a:solidFill>
              </a:rPr>
              <a:t>OBJETIVO</a:t>
            </a:r>
            <a:r>
              <a:rPr lang="es-ES" dirty="0"/>
              <a:t>: Determinar la característica en concreto: OTU, gen, o función que explique de manera más robusta las diferencias entre distintas clases o grupos. </a:t>
            </a:r>
          </a:p>
          <a:p>
            <a:endParaRPr lang="es-ES" dirty="0"/>
          </a:p>
          <a:p>
            <a:r>
              <a:rPr lang="es-ES" dirty="0"/>
              <a:t>Una vez identificadas las características que explican diferencias entre clases o predichos los marcadores responsables de un fenotipo </a:t>
            </a:r>
            <a:r>
              <a:rPr lang="es-ES" dirty="0" err="1"/>
              <a:t>LEfSe</a:t>
            </a:r>
            <a:r>
              <a:rPr lang="es-ES" dirty="0"/>
              <a:t> los representa de forma gráfica.</a:t>
            </a:r>
          </a:p>
          <a:p>
            <a:pPr lvl="0"/>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E3812CA5-3EF1-8549-A88A-F7F47AF3EF8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998933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_tradnl" dirty="0"/>
              <a:t>Métricas para la estimación de la riqueza en especies: </a:t>
            </a:r>
            <a:r>
              <a:rPr lang="es-ES" dirty="0"/>
              <a:t>Índices para calcular la diversidad beta</a:t>
            </a:r>
            <a:endParaRPr lang="es-ES" sz="5400" dirty="0"/>
          </a:p>
        </p:txBody>
      </p:sp>
      <p:sp>
        <p:nvSpPr>
          <p:cNvPr id="2" name="Rectángulo 1">
            <a:extLst>
              <a:ext uri="{FF2B5EF4-FFF2-40B4-BE49-F238E27FC236}">
                <a16:creationId xmlns:a16="http://schemas.microsoft.com/office/drawing/2014/main" id="{0BC0C255-0699-0C49-ACE3-8FB7BB86EA9F}"/>
              </a:ext>
            </a:extLst>
          </p:cNvPr>
          <p:cNvSpPr/>
          <p:nvPr/>
        </p:nvSpPr>
        <p:spPr>
          <a:xfrm>
            <a:off x="845127" y="2152037"/>
            <a:ext cx="10734475" cy="3970318"/>
          </a:xfrm>
          <a:prstGeom prst="rect">
            <a:avLst/>
          </a:prstGeom>
        </p:spPr>
        <p:txBody>
          <a:bodyPr wrap="square">
            <a:spAutoFit/>
          </a:bodyPr>
          <a:lstStyle/>
          <a:p>
            <a:r>
              <a:rPr lang="es-ES" b="1" dirty="0" err="1">
                <a:solidFill>
                  <a:srgbClr val="E64F13"/>
                </a:solidFill>
              </a:rPr>
              <a:t>LEfSe</a:t>
            </a:r>
            <a:endParaRPr lang="es-ES" b="1" dirty="0">
              <a:solidFill>
                <a:srgbClr val="E64F13"/>
              </a:solidFill>
            </a:endParaRPr>
          </a:p>
          <a:p>
            <a:endParaRPr lang="es-ES" b="1" dirty="0"/>
          </a:p>
          <a:p>
            <a:r>
              <a:rPr lang="es-ES" dirty="0"/>
              <a:t>Clasificación del comportamiento de este algoritmo :</a:t>
            </a:r>
          </a:p>
          <a:p>
            <a:endParaRPr lang="es-ES" dirty="0"/>
          </a:p>
          <a:p>
            <a:r>
              <a:rPr lang="es-ES" b="1" dirty="0">
                <a:solidFill>
                  <a:srgbClr val="E64F13"/>
                </a:solidFill>
              </a:rPr>
              <a:t>FASE 1: </a:t>
            </a:r>
            <a:r>
              <a:rPr lang="es-ES" dirty="0"/>
              <a:t>Identificar de manera robusta las características que son estadísticamente diferentes entre clases biológicas</a:t>
            </a:r>
          </a:p>
          <a:p>
            <a:r>
              <a:rPr lang="es-ES" b="1" dirty="0">
                <a:solidFill>
                  <a:srgbClr val="E64F13"/>
                </a:solidFill>
              </a:rPr>
              <a:t>FASE 2: </a:t>
            </a:r>
            <a:r>
              <a:rPr lang="es-ES" dirty="0" err="1"/>
              <a:t>Tests</a:t>
            </a:r>
            <a:r>
              <a:rPr lang="es-ES" dirty="0"/>
              <a:t> adicionales para ver si estas diferencias son consistentes con respecto al comportamiento biológico esperado. Por ejemplo, si se da una estructura poblacional en las muestras, ¿está esa característica igual de abundante en todas las subclases o solo en una? Para ello se usar el factorial no paramétrico de </a:t>
            </a:r>
            <a:r>
              <a:rPr lang="es-ES" dirty="0" err="1"/>
              <a:t>Kruskal</a:t>
            </a:r>
            <a:r>
              <a:rPr lang="es-ES" dirty="0"/>
              <a:t>-Wallis </a:t>
            </a:r>
            <a:r>
              <a:rPr lang="es-ES" dirty="0" err="1"/>
              <a:t>sum.tank</a:t>
            </a:r>
            <a:r>
              <a:rPr lang="es-ES" dirty="0"/>
              <a:t> test.</a:t>
            </a:r>
          </a:p>
          <a:p>
            <a:endParaRPr lang="es-ES" dirty="0"/>
          </a:p>
          <a:p>
            <a:pPr lvl="0"/>
            <a:r>
              <a:rPr lang="es-ES" b="1" dirty="0">
                <a:solidFill>
                  <a:srgbClr val="E64F13"/>
                </a:solidFill>
              </a:rPr>
              <a:t>FASE 3: </a:t>
            </a:r>
            <a:r>
              <a:rPr lang="es-ES" dirty="0"/>
              <a:t>LDA, análisis linear discriminante, para estimar el efecto tamaño de cada característica con una abundancia diferencial, y para llevar a cabo una reducción de dimensiones. </a:t>
            </a:r>
          </a:p>
          <a:p>
            <a:pPr lvl="0"/>
            <a:endParaRPr lang="es-ES" dirty="0">
              <a:latin typeface="Times New Roman" panose="02020603050405020304" pitchFamily="18" charset="0"/>
              <a:ea typeface="Times New Roman" panose="02020603050405020304" pitchFamily="18" charset="0"/>
            </a:endParaRPr>
          </a:p>
        </p:txBody>
      </p:sp>
      <p:sp>
        <p:nvSpPr>
          <p:cNvPr id="4" name="Marcador de texto 3">
            <a:extLst>
              <a:ext uri="{FF2B5EF4-FFF2-40B4-BE49-F238E27FC236}">
                <a16:creationId xmlns:a16="http://schemas.microsoft.com/office/drawing/2014/main" id="{3EC4EC2C-463E-1A48-9001-7D5493A3A91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589080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Gráfico, Gráfico de proyección solar&#10;&#10;Descripción generada automáticamente">
            <a:extLst>
              <a:ext uri="{FF2B5EF4-FFF2-40B4-BE49-F238E27FC236}">
                <a16:creationId xmlns:a16="http://schemas.microsoft.com/office/drawing/2014/main" id="{4B27228A-301E-5E4D-AE20-8E907B9D7719}"/>
              </a:ext>
            </a:extLst>
          </p:cNvPr>
          <p:cNvPicPr>
            <a:picLocks noChangeAspect="1"/>
          </p:cNvPicPr>
          <p:nvPr/>
        </p:nvPicPr>
        <p:blipFill rotWithShape="1">
          <a:blip r:embed="rId2"/>
          <a:srcRect l="9614" t="74912"/>
          <a:stretch/>
        </p:blipFill>
        <p:spPr>
          <a:xfrm>
            <a:off x="7136654" y="742584"/>
            <a:ext cx="3742586" cy="1745183"/>
          </a:xfrm>
          <a:prstGeom prst="rect">
            <a:avLst/>
          </a:prstGeom>
        </p:spPr>
      </p:pic>
      <p:pic>
        <p:nvPicPr>
          <p:cNvPr id="6" name="Imagen 5">
            <a:extLst>
              <a:ext uri="{FF2B5EF4-FFF2-40B4-BE49-F238E27FC236}">
                <a16:creationId xmlns:a16="http://schemas.microsoft.com/office/drawing/2014/main" id="{CF69E2F6-B97D-9C41-8E2E-2C4F763E029C}"/>
              </a:ext>
            </a:extLst>
          </p:cNvPr>
          <p:cNvPicPr>
            <a:picLocks noChangeAspect="1"/>
          </p:cNvPicPr>
          <p:nvPr/>
        </p:nvPicPr>
        <p:blipFill>
          <a:blip r:embed="rId3"/>
          <a:stretch>
            <a:fillRect/>
          </a:stretch>
        </p:blipFill>
        <p:spPr>
          <a:xfrm>
            <a:off x="264228" y="2487767"/>
            <a:ext cx="10121764" cy="4370233"/>
          </a:xfrm>
          <a:prstGeom prst="rect">
            <a:avLst/>
          </a:prstGeom>
        </p:spPr>
      </p:pic>
      <p:pic>
        <p:nvPicPr>
          <p:cNvPr id="7" name="Imagen 6" descr="Gráfico, Gráfico de proyección solar&#10;&#10;Descripción generada automáticamente">
            <a:extLst>
              <a:ext uri="{FF2B5EF4-FFF2-40B4-BE49-F238E27FC236}">
                <a16:creationId xmlns:a16="http://schemas.microsoft.com/office/drawing/2014/main" id="{90E5D1C2-7D33-A349-A268-D920B176B6CD}"/>
              </a:ext>
            </a:extLst>
          </p:cNvPr>
          <p:cNvPicPr>
            <a:picLocks noChangeAspect="1"/>
          </p:cNvPicPr>
          <p:nvPr/>
        </p:nvPicPr>
        <p:blipFill rotWithShape="1">
          <a:blip r:embed="rId2"/>
          <a:srcRect b="76257"/>
          <a:stretch/>
        </p:blipFill>
        <p:spPr>
          <a:xfrm>
            <a:off x="656489" y="1020781"/>
            <a:ext cx="3677792" cy="1466986"/>
          </a:xfrm>
          <a:prstGeom prst="rect">
            <a:avLst/>
          </a:prstGeom>
        </p:spPr>
      </p:pic>
      <p:pic>
        <p:nvPicPr>
          <p:cNvPr id="8" name="Imagen 7" descr="Gráfico, Gráfico de proyección solar&#10;&#10;Descripción generada automáticamente">
            <a:extLst>
              <a:ext uri="{FF2B5EF4-FFF2-40B4-BE49-F238E27FC236}">
                <a16:creationId xmlns:a16="http://schemas.microsoft.com/office/drawing/2014/main" id="{09FCC700-A4CF-7C42-B4C0-F5FD027BC086}"/>
              </a:ext>
            </a:extLst>
          </p:cNvPr>
          <p:cNvPicPr>
            <a:picLocks noChangeAspect="1"/>
          </p:cNvPicPr>
          <p:nvPr/>
        </p:nvPicPr>
        <p:blipFill rotWithShape="1">
          <a:blip r:embed="rId2"/>
          <a:srcRect l="21797" t="25326" b="25380"/>
          <a:stretch/>
        </p:blipFill>
        <p:spPr>
          <a:xfrm>
            <a:off x="4937894" y="381502"/>
            <a:ext cx="2105888" cy="2230014"/>
          </a:xfrm>
          <a:prstGeom prst="rect">
            <a:avLst/>
          </a:prstGeom>
        </p:spPr>
      </p:pic>
    </p:spTree>
    <p:extLst>
      <p:ext uri="{BB962C8B-B14F-4D97-AF65-F5344CB8AC3E}">
        <p14:creationId xmlns:p14="http://schemas.microsoft.com/office/powerpoint/2010/main" val="24975180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E7F4796C-6E6F-3544-8138-8FA6ED9976BD}"/>
              </a:ext>
            </a:extLst>
          </p:cNvPr>
          <p:cNvSpPr>
            <a:spLocks noGrp="1"/>
          </p:cNvSpPr>
          <p:nvPr>
            <p:ph type="dt" sz="half" idx="10"/>
          </p:nvPr>
        </p:nvSpPr>
        <p:spPr/>
        <p:txBody>
          <a:bodyPr/>
          <a:lstStyle/>
          <a:p>
            <a:fld id="{3B9FE03C-4B7F-3E4F-8DC7-E30D4BB3B275}" type="datetime1">
              <a:rPr lang="es-ES" smtClean="0"/>
              <a:t>13/1/25</a:t>
            </a:fld>
            <a:endParaRPr lang="es-ES"/>
          </a:p>
        </p:txBody>
      </p:sp>
      <p:pic>
        <p:nvPicPr>
          <p:cNvPr id="6" name="Imagen 5" descr="Gráfico, Gráfico de barras&#10;&#10;Descripción generada automáticamente">
            <a:extLst>
              <a:ext uri="{FF2B5EF4-FFF2-40B4-BE49-F238E27FC236}">
                <a16:creationId xmlns:a16="http://schemas.microsoft.com/office/drawing/2014/main" id="{ED109DCC-A76A-9743-9CE3-3A91D5D4A25A}"/>
              </a:ext>
            </a:extLst>
          </p:cNvPr>
          <p:cNvPicPr>
            <a:picLocks noChangeAspect="1"/>
          </p:cNvPicPr>
          <p:nvPr/>
        </p:nvPicPr>
        <p:blipFill>
          <a:blip r:embed="rId2"/>
          <a:stretch>
            <a:fillRect/>
          </a:stretch>
        </p:blipFill>
        <p:spPr>
          <a:xfrm>
            <a:off x="3028201" y="0"/>
            <a:ext cx="6135598" cy="6858000"/>
          </a:xfrm>
          <a:prstGeom prst="rect">
            <a:avLst/>
          </a:prstGeom>
        </p:spPr>
      </p:pic>
    </p:spTree>
    <p:extLst>
      <p:ext uri="{BB962C8B-B14F-4D97-AF65-F5344CB8AC3E}">
        <p14:creationId xmlns:p14="http://schemas.microsoft.com/office/powerpoint/2010/main" val="8919022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3693319"/>
          </a:xfrm>
          <a:prstGeom prst="rect">
            <a:avLst/>
          </a:prstGeom>
        </p:spPr>
        <p:txBody>
          <a:bodyPr wrap="square">
            <a:spAutoFit/>
          </a:bodyPr>
          <a:lstStyle/>
          <a:p>
            <a:pPr lvl="0"/>
            <a:r>
              <a:rPr lang="es-ES" b="1" dirty="0">
                <a:solidFill>
                  <a:srgbClr val="E64F13"/>
                </a:solidFill>
              </a:rPr>
              <a:t>Construcción de un árbol filogenético.</a:t>
            </a:r>
            <a:endParaRPr lang="es-ES" dirty="0">
              <a:solidFill>
                <a:srgbClr val="E64F13"/>
              </a:solidFill>
            </a:endParaRPr>
          </a:p>
          <a:p>
            <a:r>
              <a:rPr lang="es-ES" b="1" dirty="0"/>
              <a:t> </a:t>
            </a:r>
            <a:endParaRPr lang="es-ES" dirty="0"/>
          </a:p>
          <a:p>
            <a:r>
              <a:rPr lang="es-ES" dirty="0"/>
              <a:t>Para construir los árboles filogenéticos se pueden  utilizar dos estrategias.</a:t>
            </a:r>
          </a:p>
          <a:p>
            <a:r>
              <a:rPr lang="es-ES" dirty="0"/>
              <a:t>La primera de ellas es usar el procedimiento de </a:t>
            </a:r>
            <a:r>
              <a:rPr lang="es-ES" b="1" dirty="0" err="1"/>
              <a:t>fragment</a:t>
            </a:r>
            <a:r>
              <a:rPr lang="es-ES" b="1" dirty="0"/>
              <a:t> </a:t>
            </a:r>
            <a:r>
              <a:rPr lang="es-ES" b="1" dirty="0" err="1"/>
              <a:t>insertion</a:t>
            </a:r>
            <a:r>
              <a:rPr lang="es-ES" dirty="0"/>
              <a:t>, que suele ser lo ideal, sobre todo si las secuencias que tenemos están en una filogenia de referencia. Sin embargo, si las secuencias que tenemos no hacen un buen match con la filogenia no las tendremos presentes. El código para hacer esta clase de filogenia es el siguiente:</a:t>
            </a:r>
          </a:p>
          <a:p>
            <a:r>
              <a:rPr lang="es-ES" dirty="0"/>
              <a:t>En primer lugar nos descargaremos la base de datos de referencia con el siguiente link o en el campus virtual (</a:t>
            </a:r>
            <a:r>
              <a:rPr lang="es-ES" dirty="0" err="1"/>
              <a:t>Basedatos_referencia_filogenia</a:t>
            </a:r>
            <a:r>
              <a:rPr lang="es-ES" dirty="0"/>
              <a:t>) </a:t>
            </a:r>
            <a:r>
              <a:rPr lang="es-ES" u="sng" dirty="0">
                <a:solidFill>
                  <a:srgbClr val="E64F13"/>
                </a:solidFill>
              </a:rPr>
              <a:t>(Añadido al enlace de Drive)</a:t>
            </a:r>
            <a:r>
              <a:rPr lang="es-ES" dirty="0"/>
              <a:t>.</a:t>
            </a:r>
          </a:p>
          <a:p>
            <a:r>
              <a:rPr lang="es-ES" dirty="0"/>
              <a:t> </a:t>
            </a:r>
          </a:p>
          <a:p>
            <a:r>
              <a:rPr lang="es-ES" dirty="0"/>
              <a:t>"sepp-refs-gg-13-8.qza"</a:t>
            </a:r>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9FD36927-0CB5-854E-B607-B58683D93A4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2994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fecha 3">
            <a:extLst>
              <a:ext uri="{FF2B5EF4-FFF2-40B4-BE49-F238E27FC236}">
                <a16:creationId xmlns:a16="http://schemas.microsoft.com/office/drawing/2014/main" id="{9B5C61E5-BEC6-814B-B7AF-46B6B7534051}"/>
              </a:ext>
            </a:extLst>
          </p:cNvPr>
          <p:cNvSpPr>
            <a:spLocks noGrp="1"/>
          </p:cNvSpPr>
          <p:nvPr>
            <p:ph type="dt" sz="half" idx="10"/>
          </p:nvPr>
        </p:nvSpPr>
        <p:spPr/>
        <p:txBody>
          <a:bodyPr/>
          <a:lstStyle/>
          <a:p>
            <a:fld id="{BABACF9C-DACF-A946-95D7-C16AE3B52E1E}" type="datetime1">
              <a:rPr lang="es-ES" smtClean="0"/>
              <a:t>13/1/25</a:t>
            </a:fld>
            <a:endParaRPr lang="es-ES"/>
          </a:p>
        </p:txBody>
      </p:sp>
      <p:pic>
        <p:nvPicPr>
          <p:cNvPr id="6" name="Imagen 5" descr="Gráfico, Gráfico de proyección solar&#10;&#10;Descripción generada automáticamente">
            <a:extLst>
              <a:ext uri="{FF2B5EF4-FFF2-40B4-BE49-F238E27FC236}">
                <a16:creationId xmlns:a16="http://schemas.microsoft.com/office/drawing/2014/main" id="{C1CC5EAB-7083-9147-9610-6676E30F2D8F}"/>
              </a:ext>
            </a:extLst>
          </p:cNvPr>
          <p:cNvPicPr>
            <a:picLocks noChangeAspect="1"/>
          </p:cNvPicPr>
          <p:nvPr/>
        </p:nvPicPr>
        <p:blipFill>
          <a:blip r:embed="rId2"/>
          <a:stretch>
            <a:fillRect/>
          </a:stretch>
        </p:blipFill>
        <p:spPr>
          <a:xfrm>
            <a:off x="2108200" y="476250"/>
            <a:ext cx="7975600" cy="5905500"/>
          </a:xfrm>
          <a:prstGeom prst="rect">
            <a:avLst/>
          </a:prstGeom>
        </p:spPr>
      </p:pic>
    </p:spTree>
    <p:extLst>
      <p:ext uri="{BB962C8B-B14F-4D97-AF65-F5344CB8AC3E}">
        <p14:creationId xmlns:p14="http://schemas.microsoft.com/office/powerpoint/2010/main" val="3143924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BA48434-93B9-FE47-BC51-EF7D2545CBF3}"/>
              </a:ext>
            </a:extLst>
          </p:cNvPr>
          <p:cNvSpPr>
            <a:spLocks noGrp="1"/>
          </p:cNvSpPr>
          <p:nvPr>
            <p:ph type="body" sz="quarter" idx="10"/>
          </p:nvPr>
        </p:nvSpPr>
        <p:spPr/>
        <p:txBody>
          <a:bodyPr/>
          <a:lstStyle/>
          <a:p>
            <a:r>
              <a:rPr lang="es-ES" dirty="0"/>
              <a:t>¡Gracias!</a:t>
            </a:r>
          </a:p>
        </p:txBody>
      </p:sp>
    </p:spTree>
    <p:extLst>
      <p:ext uri="{BB962C8B-B14F-4D97-AF65-F5344CB8AC3E}">
        <p14:creationId xmlns:p14="http://schemas.microsoft.com/office/powerpoint/2010/main" val="1977850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3416320"/>
          </a:xfrm>
          <a:prstGeom prst="rect">
            <a:avLst/>
          </a:prstGeom>
        </p:spPr>
        <p:txBody>
          <a:bodyPr wrap="square">
            <a:spAutoFit/>
          </a:bodyPr>
          <a:lstStyle/>
          <a:p>
            <a:r>
              <a:rPr lang="es-ES" dirty="0"/>
              <a:t>Luego, usaremos el </a:t>
            </a:r>
            <a:r>
              <a:rPr lang="es-ES" dirty="0" err="1"/>
              <a:t>plugin</a:t>
            </a:r>
            <a:r>
              <a:rPr lang="es-ES" dirty="0"/>
              <a:t> q2-fragment-insertion para crear el árbol filogenético. Tenemos que seleccionar tanto nuestras muestras como la base de datos de referencia. El proceso de crear este árbol es costoso computacionalmente, por lo que podemos ajustar el número de hilos que utiliza nuestro ordenador.</a:t>
            </a:r>
          </a:p>
          <a:p>
            <a:r>
              <a:rPr lang="es-ES" dirty="0"/>
              <a:t> </a:t>
            </a:r>
          </a:p>
          <a:p>
            <a:r>
              <a:rPr lang="en-US" dirty="0" err="1">
                <a:latin typeface="Courier" pitchFamily="2" charset="0"/>
              </a:rPr>
              <a:t>qiime</a:t>
            </a:r>
            <a:r>
              <a:rPr lang="en-US" dirty="0">
                <a:latin typeface="Courier" pitchFamily="2" charset="0"/>
              </a:rPr>
              <a:t> fragment-insertion </a:t>
            </a:r>
            <a:r>
              <a:rPr lang="en-US" dirty="0" err="1">
                <a:latin typeface="Courier" pitchFamily="2" charset="0"/>
              </a:rPr>
              <a:t>sepp</a:t>
            </a:r>
            <a:r>
              <a:rPr lang="en-US" dirty="0">
                <a:latin typeface="Courier" pitchFamily="2" charset="0"/>
              </a:rPr>
              <a:t>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-representative-sequences ./dada2_rep_set.qza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-reference-database sepp-refs-gg-13-8.qza \</a:t>
            </a:r>
            <a:endParaRPr lang="es-ES" dirty="0">
              <a:latin typeface="Courier" pitchFamily="2" charset="0"/>
            </a:endParaRPr>
          </a:p>
          <a:p>
            <a:r>
              <a:rPr lang="en-US" dirty="0">
                <a:latin typeface="Courier" pitchFamily="2" charset="0"/>
              </a:rPr>
              <a:t>  --o-tree ./</a:t>
            </a:r>
            <a:r>
              <a:rPr lang="en-US" dirty="0" err="1">
                <a:latin typeface="Courier" pitchFamily="2" charset="0"/>
              </a:rPr>
              <a:t>tree.qza</a:t>
            </a:r>
            <a:r>
              <a:rPr lang="en-US" dirty="0">
                <a:latin typeface="Courier" pitchFamily="2" charset="0"/>
              </a:rPr>
              <a:t> \</a:t>
            </a:r>
            <a:endParaRPr lang="es-ES" dirty="0">
              <a:latin typeface="Courier" pitchFamily="2" charset="0"/>
            </a:endParaRPr>
          </a:p>
          <a:p>
            <a:r>
              <a:rPr lang="en-US" dirty="0">
                <a:latin typeface="Courier" pitchFamily="2" charset="0"/>
              </a:rPr>
              <a:t>  --o-placements ./</a:t>
            </a:r>
            <a:r>
              <a:rPr lang="en-US" dirty="0" err="1">
                <a:latin typeface="Courier" pitchFamily="2" charset="0"/>
              </a:rPr>
              <a:t>tree_placements.qza</a:t>
            </a:r>
            <a:r>
              <a:rPr lang="en-US" dirty="0">
                <a:latin typeface="Courier" pitchFamily="2" charset="0"/>
              </a:rPr>
              <a:t> \</a:t>
            </a:r>
            <a:endParaRPr lang="es-ES" dirty="0">
              <a:latin typeface="Courier" pitchFamily="2" charset="0"/>
            </a:endParaRPr>
          </a:p>
          <a:p>
            <a:r>
              <a:rPr lang="en-US" dirty="0">
                <a:latin typeface="Courier" pitchFamily="2" charset="0"/>
              </a:rPr>
              <a:t>  </a:t>
            </a:r>
            <a:r>
              <a:rPr lang="es-ES" dirty="0">
                <a:latin typeface="Courier" pitchFamily="2" charset="0"/>
              </a:rPr>
              <a:t>--p-</a:t>
            </a:r>
            <a:r>
              <a:rPr lang="es-ES" dirty="0" err="1">
                <a:latin typeface="Courier" pitchFamily="2" charset="0"/>
              </a:rPr>
              <a:t>threads</a:t>
            </a:r>
            <a:r>
              <a:rPr lang="es-ES" dirty="0">
                <a:latin typeface="Courier" pitchFamily="2" charset="0"/>
              </a:rPr>
              <a:t> 1  </a:t>
            </a:r>
            <a:r>
              <a:rPr lang="es-ES" dirty="0"/>
              <a:t># Cambiar por otro número según nuestro ordenador</a:t>
            </a:r>
          </a:p>
          <a:p>
            <a:r>
              <a:rPr lang="es-ES" dirty="0"/>
              <a:t> </a:t>
            </a:r>
          </a:p>
        </p:txBody>
      </p:sp>
      <p:sp>
        <p:nvSpPr>
          <p:cNvPr id="8" name="Marcador de texto 7">
            <a:extLst>
              <a:ext uri="{FF2B5EF4-FFF2-40B4-BE49-F238E27FC236}">
                <a16:creationId xmlns:a16="http://schemas.microsoft.com/office/drawing/2014/main" id="{09405498-F95D-9C45-9783-698E1B1E3F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68580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4247317"/>
          </a:xfrm>
          <a:prstGeom prst="rect">
            <a:avLst/>
          </a:prstGeom>
        </p:spPr>
        <p:txBody>
          <a:bodyPr wrap="square">
            <a:spAutoFit/>
          </a:bodyPr>
          <a:lstStyle/>
          <a:p>
            <a:r>
              <a:rPr lang="es-ES" dirty="0"/>
              <a:t>La otra manera de construir la filogenia es con una </a:t>
            </a:r>
            <a:r>
              <a:rPr lang="es-ES" b="1" dirty="0"/>
              <a:t>aproximación </a:t>
            </a:r>
            <a:r>
              <a:rPr lang="es-ES" b="1" i="1" dirty="0"/>
              <a:t>de </a:t>
            </a:r>
            <a:r>
              <a:rPr lang="es-ES" b="1" i="1" dirty="0" err="1"/>
              <a:t>novo</a:t>
            </a:r>
            <a:r>
              <a:rPr lang="es-ES" dirty="0"/>
              <a:t>. Para hacer un árbol primero hay que hacer un alineamiento de las secuencias. Podemos hacerlo con </a:t>
            </a:r>
            <a:r>
              <a:rPr lang="es-ES" dirty="0" err="1"/>
              <a:t>mafft</a:t>
            </a:r>
            <a:r>
              <a:rPr lang="es-ES" dirty="0"/>
              <a:t>, por ejemplo</a:t>
            </a:r>
          </a:p>
          <a:p>
            <a:r>
              <a:rPr lang="es-ES" dirty="0"/>
              <a:t> </a:t>
            </a:r>
          </a:p>
          <a:p>
            <a:r>
              <a:rPr lang="es-ES" dirty="0" err="1">
                <a:latin typeface="Courier" pitchFamily="2" charset="0"/>
              </a:rPr>
              <a:t>qiime</a:t>
            </a:r>
            <a:r>
              <a:rPr lang="es-ES" dirty="0">
                <a:latin typeface="Courier" pitchFamily="2" charset="0"/>
              </a:rPr>
              <a:t> </a:t>
            </a:r>
            <a:r>
              <a:rPr lang="es-ES" dirty="0" err="1">
                <a:latin typeface="Courier" pitchFamily="2" charset="0"/>
              </a:rPr>
              <a:t>alignment</a:t>
            </a:r>
            <a:r>
              <a:rPr lang="es-ES" dirty="0">
                <a:latin typeface="Courier" pitchFamily="2" charset="0"/>
              </a:rPr>
              <a:t> </a:t>
            </a:r>
            <a:r>
              <a:rPr lang="es-ES" dirty="0" err="1">
                <a:latin typeface="Courier" pitchFamily="2" charset="0"/>
              </a:rPr>
              <a:t>mafft</a:t>
            </a:r>
            <a:r>
              <a:rPr lang="es-ES" dirty="0">
                <a:latin typeface="Courier" pitchFamily="2" charset="0"/>
              </a:rPr>
              <a:t> \</a:t>
            </a:r>
          </a:p>
          <a:p>
            <a:r>
              <a:rPr lang="es-ES" dirty="0">
                <a:latin typeface="Courier" pitchFamily="2" charset="0"/>
              </a:rPr>
              <a:t>  --i-</a:t>
            </a:r>
            <a:r>
              <a:rPr lang="es-ES" dirty="0" err="1">
                <a:latin typeface="Courier" pitchFamily="2" charset="0"/>
              </a:rPr>
              <a:t>sequences</a:t>
            </a:r>
            <a:r>
              <a:rPr lang="es-ES" dirty="0">
                <a:latin typeface="Courier" pitchFamily="2" charset="0"/>
              </a:rPr>
              <a:t> dada2_rep_set.qza \</a:t>
            </a:r>
          </a:p>
          <a:p>
            <a:r>
              <a:rPr lang="en-US" dirty="0">
                <a:latin typeface="Courier" pitchFamily="2" charset="0"/>
              </a:rPr>
              <a:t>--o-alignment aligned-rep-</a:t>
            </a:r>
            <a:r>
              <a:rPr lang="en-US" dirty="0" err="1">
                <a:latin typeface="Courier" pitchFamily="2" charset="0"/>
              </a:rPr>
              <a:t>seqs.qza</a:t>
            </a:r>
            <a:endParaRPr lang="es-ES" dirty="0">
              <a:latin typeface="Courier" pitchFamily="2" charset="0"/>
            </a:endParaRPr>
          </a:p>
          <a:p>
            <a:r>
              <a:rPr lang="en-US" dirty="0">
                <a:latin typeface="Courier" pitchFamily="2" charset="0"/>
              </a:rPr>
              <a:t> </a:t>
            </a:r>
            <a:endParaRPr lang="es-ES" dirty="0">
              <a:latin typeface="Courier" pitchFamily="2" charset="0"/>
            </a:endParaRPr>
          </a:p>
          <a:p>
            <a:r>
              <a:rPr lang="es-ES" dirty="0"/>
              <a:t>Después quitamos los errores del alineamiento</a:t>
            </a:r>
          </a:p>
          <a:p>
            <a:r>
              <a:rPr lang="es-ES" dirty="0"/>
              <a:t> </a:t>
            </a:r>
            <a:endParaRPr lang="es-ES" dirty="0">
              <a:latin typeface="Courier" pitchFamily="2" charset="0"/>
            </a:endParaRPr>
          </a:p>
          <a:p>
            <a:r>
              <a:rPr lang="es-ES" dirty="0" err="1">
                <a:latin typeface="Courier" pitchFamily="2" charset="0"/>
              </a:rPr>
              <a:t>qiime</a:t>
            </a:r>
            <a:r>
              <a:rPr lang="es-ES" dirty="0">
                <a:latin typeface="Courier" pitchFamily="2" charset="0"/>
              </a:rPr>
              <a:t> </a:t>
            </a:r>
            <a:r>
              <a:rPr lang="es-ES" dirty="0" err="1">
                <a:latin typeface="Courier" pitchFamily="2" charset="0"/>
              </a:rPr>
              <a:t>alignment</a:t>
            </a:r>
            <a:r>
              <a:rPr lang="es-ES" dirty="0">
                <a:latin typeface="Courier" pitchFamily="2" charset="0"/>
              </a:rPr>
              <a:t> </a:t>
            </a:r>
            <a:r>
              <a:rPr lang="es-ES" dirty="0" err="1">
                <a:latin typeface="Courier" pitchFamily="2" charset="0"/>
              </a:rPr>
              <a:t>mask</a:t>
            </a:r>
            <a:r>
              <a:rPr lang="es-ES" dirty="0">
                <a:latin typeface="Courier" pitchFamily="2" charset="0"/>
              </a:rPr>
              <a:t> \</a:t>
            </a:r>
          </a:p>
          <a:p>
            <a:r>
              <a:rPr lang="es-ES" dirty="0">
                <a:latin typeface="Courier" pitchFamily="2" charset="0"/>
              </a:rPr>
              <a:t>  </a:t>
            </a:r>
            <a:r>
              <a:rPr lang="en-US" dirty="0">
                <a:latin typeface="Courier" pitchFamily="2" charset="0"/>
              </a:rPr>
              <a:t>--</a:t>
            </a:r>
            <a:r>
              <a:rPr lang="en-US" dirty="0" err="1">
                <a:latin typeface="Courier" pitchFamily="2" charset="0"/>
              </a:rPr>
              <a:t>i</a:t>
            </a:r>
            <a:r>
              <a:rPr lang="en-US" dirty="0">
                <a:latin typeface="Courier" pitchFamily="2" charset="0"/>
              </a:rPr>
              <a:t>-alignment aligned-rep-</a:t>
            </a:r>
            <a:r>
              <a:rPr lang="en-US" dirty="0" err="1">
                <a:latin typeface="Courier" pitchFamily="2" charset="0"/>
              </a:rPr>
              <a:t>seqs.qza</a:t>
            </a:r>
            <a:r>
              <a:rPr lang="en-US" dirty="0">
                <a:latin typeface="Courier" pitchFamily="2" charset="0"/>
              </a:rPr>
              <a:t> \</a:t>
            </a:r>
            <a:endParaRPr lang="es-ES" dirty="0">
              <a:latin typeface="Courier" pitchFamily="2" charset="0"/>
            </a:endParaRPr>
          </a:p>
          <a:p>
            <a:r>
              <a:rPr lang="en-US" dirty="0">
                <a:latin typeface="Courier" pitchFamily="2" charset="0"/>
              </a:rPr>
              <a:t>  --o-masked-alignment masked-aligned-rep-</a:t>
            </a:r>
            <a:r>
              <a:rPr lang="en-US" dirty="0" err="1">
                <a:latin typeface="Courier" pitchFamily="2" charset="0"/>
              </a:rPr>
              <a:t>seqs.qza</a:t>
            </a:r>
            <a:endParaRPr lang="es-ES" dirty="0">
              <a:latin typeface="Courier" pitchFamily="2" charset="0"/>
            </a:endParaRPr>
          </a:p>
          <a:p>
            <a:r>
              <a:rPr lang="en-US" dirty="0">
                <a:latin typeface="Courier" pitchFamily="2" charset="0"/>
              </a:rPr>
              <a:t> </a:t>
            </a:r>
            <a:endParaRPr lang="es-ES" dirty="0">
              <a:latin typeface="Courier" pitchFamily="2" charset="0"/>
            </a:endParaRPr>
          </a:p>
          <a:p>
            <a:r>
              <a:rPr lang="es-ES" dirty="0">
                <a:latin typeface="Courier" pitchFamily="2" charset="0"/>
              </a:rPr>
              <a:t> </a:t>
            </a:r>
          </a:p>
        </p:txBody>
      </p:sp>
      <p:sp>
        <p:nvSpPr>
          <p:cNvPr id="7" name="Rectángulo 6">
            <a:extLst>
              <a:ext uri="{FF2B5EF4-FFF2-40B4-BE49-F238E27FC236}">
                <a16:creationId xmlns:a16="http://schemas.microsoft.com/office/drawing/2014/main" id="{948B4226-1BE2-DF46-A7D5-AA5592033FDF}"/>
              </a:ext>
            </a:extLst>
          </p:cNvPr>
          <p:cNvSpPr/>
          <p:nvPr/>
        </p:nvSpPr>
        <p:spPr>
          <a:xfrm>
            <a:off x="7976286" y="3184794"/>
            <a:ext cx="3859428" cy="1477328"/>
          </a:xfrm>
          <a:prstGeom prst="rect">
            <a:avLst/>
          </a:prstGeom>
        </p:spPr>
        <p:txBody>
          <a:bodyPr wrap="square">
            <a:spAutoFit/>
          </a:bodyPr>
          <a:lstStyle/>
          <a:p>
            <a:r>
              <a:rPr lang="es-ES" dirty="0"/>
              <a:t>Las lecturas a alinear son aquellas que ya han sido tratadas (se les ha quitado el ruido, </a:t>
            </a:r>
            <a:r>
              <a:rPr lang="es-ES" dirty="0" err="1"/>
              <a:t>etc</a:t>
            </a:r>
            <a:r>
              <a:rPr lang="es-ES" dirty="0"/>
              <a:t>) tras usar DADA2 (secuencias representativas)</a:t>
            </a:r>
          </a:p>
        </p:txBody>
      </p:sp>
      <p:sp>
        <p:nvSpPr>
          <p:cNvPr id="10" name="Marcador de texto 9">
            <a:extLst>
              <a:ext uri="{FF2B5EF4-FFF2-40B4-BE49-F238E27FC236}">
                <a16:creationId xmlns:a16="http://schemas.microsoft.com/office/drawing/2014/main" id="{52A62ED7-D925-D44C-832D-CB289A4C198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4259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580454"/>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1953560"/>
            <a:ext cx="9567499" cy="5355312"/>
          </a:xfrm>
          <a:prstGeom prst="rect">
            <a:avLst/>
          </a:prstGeom>
        </p:spPr>
        <p:txBody>
          <a:bodyPr wrap="square">
            <a:spAutoFit/>
          </a:bodyPr>
          <a:lstStyle/>
          <a:p>
            <a:r>
              <a:rPr lang="es-ES" dirty="0"/>
              <a:t>Utilizamos un método rápido para hacer la filogenia:</a:t>
            </a:r>
          </a:p>
          <a:p>
            <a:r>
              <a:rPr lang="es-ES" dirty="0">
                <a:latin typeface="Courier" pitchFamily="2" charset="0"/>
              </a:rPr>
              <a:t> </a:t>
            </a:r>
          </a:p>
          <a:p>
            <a:r>
              <a:rPr lang="en-US" dirty="0" err="1">
                <a:latin typeface="Courier" pitchFamily="2" charset="0"/>
              </a:rPr>
              <a:t>qiime</a:t>
            </a:r>
            <a:r>
              <a:rPr lang="en-US" dirty="0">
                <a:latin typeface="Courier" pitchFamily="2" charset="0"/>
              </a:rPr>
              <a:t> phylogeny </a:t>
            </a:r>
            <a:r>
              <a:rPr lang="en-US" dirty="0" err="1">
                <a:latin typeface="Courier" pitchFamily="2" charset="0"/>
              </a:rPr>
              <a:t>fasttree</a:t>
            </a:r>
            <a:r>
              <a:rPr lang="en-US" dirty="0">
                <a:latin typeface="Courier" pitchFamily="2" charset="0"/>
              </a:rPr>
              <a:t>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-alignment masked-aligned-rep-</a:t>
            </a:r>
            <a:r>
              <a:rPr lang="en-US" dirty="0" err="1">
                <a:latin typeface="Courier" pitchFamily="2" charset="0"/>
              </a:rPr>
              <a:t>seqs.qza</a:t>
            </a:r>
            <a:r>
              <a:rPr lang="en-US" dirty="0">
                <a:latin typeface="Courier" pitchFamily="2" charset="0"/>
              </a:rPr>
              <a:t> \</a:t>
            </a:r>
            <a:endParaRPr lang="es-ES" dirty="0">
              <a:latin typeface="Courier" pitchFamily="2" charset="0"/>
            </a:endParaRPr>
          </a:p>
          <a:p>
            <a:r>
              <a:rPr lang="en-US" dirty="0">
                <a:latin typeface="Courier" pitchFamily="2" charset="0"/>
              </a:rPr>
              <a:t>  --o-tree </a:t>
            </a:r>
            <a:r>
              <a:rPr lang="en-US" dirty="0" err="1">
                <a:latin typeface="Courier" pitchFamily="2" charset="0"/>
              </a:rPr>
              <a:t>fasttree-tree.qza</a:t>
            </a:r>
            <a:endParaRPr lang="es-ES" dirty="0">
              <a:latin typeface="Courier" pitchFamily="2" charset="0"/>
            </a:endParaRPr>
          </a:p>
          <a:p>
            <a:r>
              <a:rPr lang="en-US" dirty="0">
                <a:latin typeface="Courier" pitchFamily="2" charset="0"/>
              </a:rPr>
              <a:t> </a:t>
            </a:r>
            <a:endParaRPr lang="es-ES" dirty="0">
              <a:latin typeface="Courier" pitchFamily="2" charset="0"/>
            </a:endParaRPr>
          </a:p>
          <a:p>
            <a:r>
              <a:rPr lang="en-US" dirty="0" err="1">
                <a:latin typeface="Courier" pitchFamily="2" charset="0"/>
              </a:rPr>
              <a:t>qiime</a:t>
            </a:r>
            <a:r>
              <a:rPr lang="en-US" dirty="0">
                <a:latin typeface="Courier" pitchFamily="2" charset="0"/>
              </a:rPr>
              <a:t> phylogeny </a:t>
            </a:r>
            <a:r>
              <a:rPr lang="en-US" dirty="0" err="1">
                <a:latin typeface="Courier" pitchFamily="2" charset="0"/>
              </a:rPr>
              <a:t>iqtree</a:t>
            </a:r>
            <a:r>
              <a:rPr lang="en-US" dirty="0">
                <a:latin typeface="Courier" pitchFamily="2" charset="0"/>
              </a:rPr>
              <a:t>-ultrafast-bootstrap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-alignment masked-aligned-rep-</a:t>
            </a:r>
            <a:r>
              <a:rPr lang="en-US" dirty="0" err="1">
                <a:latin typeface="Courier" pitchFamily="2" charset="0"/>
              </a:rPr>
              <a:t>seqs.qza</a:t>
            </a:r>
            <a:r>
              <a:rPr lang="en-US" dirty="0">
                <a:latin typeface="Courier" pitchFamily="2" charset="0"/>
              </a:rPr>
              <a:t> \</a:t>
            </a:r>
            <a:endParaRPr lang="es-ES" dirty="0">
              <a:latin typeface="Courier" pitchFamily="2" charset="0"/>
            </a:endParaRPr>
          </a:p>
          <a:p>
            <a:r>
              <a:rPr lang="en-US" dirty="0">
                <a:latin typeface="Courier" pitchFamily="2" charset="0"/>
              </a:rPr>
              <a:t>  --p-perturb-</a:t>
            </a:r>
            <a:r>
              <a:rPr lang="en-US" dirty="0" err="1">
                <a:latin typeface="Courier" pitchFamily="2" charset="0"/>
              </a:rPr>
              <a:t>nni</a:t>
            </a:r>
            <a:r>
              <a:rPr lang="en-US" dirty="0">
                <a:latin typeface="Courier" pitchFamily="2" charset="0"/>
              </a:rPr>
              <a:t>-strength 0.2 \</a:t>
            </a:r>
            <a:endParaRPr lang="es-ES" dirty="0">
              <a:latin typeface="Courier" pitchFamily="2" charset="0"/>
            </a:endParaRPr>
          </a:p>
          <a:p>
            <a:r>
              <a:rPr lang="en-US" dirty="0">
                <a:latin typeface="Courier" pitchFamily="2" charset="0"/>
              </a:rPr>
              <a:t>  --p-stop-</a:t>
            </a:r>
            <a:r>
              <a:rPr lang="en-US" dirty="0" err="1">
                <a:latin typeface="Courier" pitchFamily="2" charset="0"/>
              </a:rPr>
              <a:t>iter</a:t>
            </a:r>
            <a:r>
              <a:rPr lang="en-US" dirty="0">
                <a:latin typeface="Courier" pitchFamily="2" charset="0"/>
              </a:rPr>
              <a:t> 200 \</a:t>
            </a:r>
            <a:endParaRPr lang="es-ES" dirty="0">
              <a:latin typeface="Courier" pitchFamily="2" charset="0"/>
            </a:endParaRPr>
          </a:p>
          <a:p>
            <a:r>
              <a:rPr lang="en-US" dirty="0">
                <a:latin typeface="Courier" pitchFamily="2" charset="0"/>
              </a:rPr>
              <a:t>  --p-n-cores 1 \</a:t>
            </a:r>
            <a:endParaRPr lang="es-ES" dirty="0">
              <a:latin typeface="Courier" pitchFamily="2" charset="0"/>
            </a:endParaRPr>
          </a:p>
          <a:p>
            <a:r>
              <a:rPr lang="en-US" dirty="0">
                <a:latin typeface="Courier" pitchFamily="2" charset="0"/>
              </a:rPr>
              <a:t>  --p-</a:t>
            </a:r>
            <a:r>
              <a:rPr lang="en-US" dirty="0" err="1">
                <a:latin typeface="Courier" pitchFamily="2" charset="0"/>
              </a:rPr>
              <a:t>alrt</a:t>
            </a:r>
            <a:r>
              <a:rPr lang="en-US" dirty="0">
                <a:latin typeface="Courier" pitchFamily="2" charset="0"/>
              </a:rPr>
              <a:t> 1000 \</a:t>
            </a:r>
            <a:endParaRPr lang="es-ES" dirty="0">
              <a:latin typeface="Courier" pitchFamily="2" charset="0"/>
            </a:endParaRPr>
          </a:p>
          <a:p>
            <a:r>
              <a:rPr lang="en-US" dirty="0">
                <a:latin typeface="Courier" pitchFamily="2" charset="0"/>
              </a:rPr>
              <a:t>  --p-</a:t>
            </a:r>
            <a:r>
              <a:rPr lang="en-US" dirty="0" err="1">
                <a:latin typeface="Courier" pitchFamily="2" charset="0"/>
              </a:rPr>
              <a:t>abayes</a:t>
            </a:r>
            <a:r>
              <a:rPr lang="en-US" dirty="0">
                <a:latin typeface="Courier" pitchFamily="2" charset="0"/>
              </a:rPr>
              <a:t> \</a:t>
            </a:r>
            <a:endParaRPr lang="es-ES" dirty="0">
              <a:latin typeface="Courier" pitchFamily="2" charset="0"/>
            </a:endParaRPr>
          </a:p>
          <a:p>
            <a:r>
              <a:rPr lang="en-US" dirty="0">
                <a:latin typeface="Courier" pitchFamily="2" charset="0"/>
              </a:rPr>
              <a:t>  --p-</a:t>
            </a:r>
            <a:r>
              <a:rPr lang="en-US" dirty="0" err="1">
                <a:latin typeface="Courier" pitchFamily="2" charset="0"/>
              </a:rPr>
              <a:t>lbp</a:t>
            </a:r>
            <a:r>
              <a:rPr lang="en-US" dirty="0">
                <a:latin typeface="Courier" pitchFamily="2" charset="0"/>
              </a:rPr>
              <a:t> 1000 \</a:t>
            </a:r>
            <a:endParaRPr lang="es-ES" dirty="0">
              <a:latin typeface="Courier" pitchFamily="2" charset="0"/>
            </a:endParaRPr>
          </a:p>
          <a:p>
            <a:r>
              <a:rPr lang="en-US" dirty="0">
                <a:latin typeface="Courier" pitchFamily="2" charset="0"/>
              </a:rPr>
              <a:t>  --p-substitution-model 'GTR+I+G' \</a:t>
            </a:r>
            <a:endParaRPr lang="es-ES" dirty="0">
              <a:latin typeface="Courier" pitchFamily="2" charset="0"/>
            </a:endParaRPr>
          </a:p>
          <a:p>
            <a:r>
              <a:rPr lang="en-US" dirty="0">
                <a:latin typeface="Courier" pitchFamily="2" charset="0"/>
              </a:rPr>
              <a:t>  --o-tree </a:t>
            </a:r>
            <a:r>
              <a:rPr lang="en-US" dirty="0" err="1">
                <a:latin typeface="Courier" pitchFamily="2" charset="0"/>
              </a:rPr>
              <a:t>iqt</a:t>
            </a:r>
            <a:r>
              <a:rPr lang="en-US" dirty="0">
                <a:latin typeface="Courier" pitchFamily="2" charset="0"/>
              </a:rPr>
              <a:t>-</a:t>
            </a:r>
            <a:r>
              <a:rPr lang="en-US" dirty="0" err="1">
                <a:latin typeface="Courier" pitchFamily="2" charset="0"/>
              </a:rPr>
              <a:t>nnisi</a:t>
            </a:r>
            <a:r>
              <a:rPr lang="en-US" dirty="0">
                <a:latin typeface="Courier" pitchFamily="2" charset="0"/>
              </a:rPr>
              <a:t>-bootstrap-</a:t>
            </a:r>
            <a:r>
              <a:rPr lang="en-US" dirty="0" err="1">
                <a:latin typeface="Courier" pitchFamily="2" charset="0"/>
              </a:rPr>
              <a:t>sbt</a:t>
            </a:r>
            <a:r>
              <a:rPr lang="en-US" dirty="0">
                <a:latin typeface="Courier" pitchFamily="2" charset="0"/>
              </a:rPr>
              <a:t>-</a:t>
            </a:r>
            <a:r>
              <a:rPr lang="en-US" dirty="0" err="1">
                <a:latin typeface="Courier" pitchFamily="2" charset="0"/>
              </a:rPr>
              <a:t>gtrig-tree.qza</a:t>
            </a:r>
            <a:r>
              <a:rPr lang="en-US" dirty="0">
                <a:latin typeface="Courier" pitchFamily="2" charset="0"/>
              </a:rPr>
              <a:t> \</a:t>
            </a:r>
            <a:endParaRPr lang="es-ES" dirty="0">
              <a:latin typeface="Courier" pitchFamily="2" charset="0"/>
            </a:endParaRPr>
          </a:p>
          <a:p>
            <a:r>
              <a:rPr lang="en-US" dirty="0">
                <a:latin typeface="Courier" pitchFamily="2" charset="0"/>
              </a:rPr>
              <a:t>  </a:t>
            </a:r>
            <a:r>
              <a:rPr lang="es-ES" dirty="0">
                <a:latin typeface="Courier" pitchFamily="2" charset="0"/>
              </a:rPr>
              <a:t>--</a:t>
            </a:r>
            <a:r>
              <a:rPr lang="es-ES" dirty="0" err="1">
                <a:latin typeface="Courier" pitchFamily="2" charset="0"/>
              </a:rPr>
              <a:t>verbose</a:t>
            </a:r>
            <a:endParaRPr lang="es-ES" dirty="0">
              <a:latin typeface="Courier" pitchFamily="2" charset="0"/>
            </a:endParaRPr>
          </a:p>
          <a:p>
            <a:r>
              <a:rPr lang="en-US" dirty="0"/>
              <a:t> </a:t>
            </a:r>
            <a:endParaRPr lang="es-ES" dirty="0"/>
          </a:p>
          <a:p>
            <a:r>
              <a:rPr lang="es-ES" dirty="0"/>
              <a:t> </a:t>
            </a:r>
          </a:p>
        </p:txBody>
      </p:sp>
      <p:sp>
        <p:nvSpPr>
          <p:cNvPr id="7" name="Rectángulo 6">
            <a:extLst>
              <a:ext uri="{FF2B5EF4-FFF2-40B4-BE49-F238E27FC236}">
                <a16:creationId xmlns:a16="http://schemas.microsoft.com/office/drawing/2014/main" id="{B1DABE85-3582-724F-9A3F-0A21B8BAB414}"/>
              </a:ext>
            </a:extLst>
          </p:cNvPr>
          <p:cNvSpPr/>
          <p:nvPr/>
        </p:nvSpPr>
        <p:spPr>
          <a:xfrm>
            <a:off x="8270735" y="1912755"/>
            <a:ext cx="3318768" cy="3970318"/>
          </a:xfrm>
          <a:prstGeom prst="rect">
            <a:avLst/>
          </a:prstGeom>
        </p:spPr>
        <p:txBody>
          <a:bodyPr wrap="square">
            <a:spAutoFit/>
          </a:bodyPr>
          <a:lstStyle/>
          <a:p>
            <a:r>
              <a:rPr lang="es-ES" dirty="0">
                <a:latin typeface="+mj-lt"/>
              </a:rPr>
              <a:t>Se utiliza el programa </a:t>
            </a:r>
            <a:r>
              <a:rPr lang="es-ES" b="1" dirty="0" err="1">
                <a:latin typeface="+mj-lt"/>
              </a:rPr>
              <a:t>fasttree</a:t>
            </a:r>
            <a:r>
              <a:rPr lang="es-ES" b="1" dirty="0">
                <a:latin typeface="+mj-lt"/>
              </a:rPr>
              <a:t> </a:t>
            </a:r>
            <a:r>
              <a:rPr lang="es-ES" dirty="0">
                <a:latin typeface="+mj-lt"/>
              </a:rPr>
              <a:t>(</a:t>
            </a:r>
            <a:r>
              <a:rPr lang="es-ES" dirty="0">
                <a:latin typeface="+mj-lt"/>
                <a:hlinkClick r:id="rId2"/>
              </a:rPr>
              <a:t>http://www.microbesonline.org/fasttree/</a:t>
            </a:r>
            <a:r>
              <a:rPr lang="es-ES" dirty="0">
                <a:latin typeface="+mj-lt"/>
              </a:rPr>
              <a:t>) implementado en QIIME2 para hacer a partir del alineamiento un árbol por el método de máxima verosimilitud</a:t>
            </a:r>
          </a:p>
          <a:p>
            <a:endParaRPr lang="es-ES" dirty="0">
              <a:latin typeface="+mj-lt"/>
            </a:endParaRPr>
          </a:p>
          <a:p>
            <a:r>
              <a:rPr lang="es-ES" dirty="0">
                <a:latin typeface="+mj-lt"/>
              </a:rPr>
              <a:t>Alternativamente, se pueden usar otros programas, para construir filogenias, como </a:t>
            </a:r>
            <a:r>
              <a:rPr lang="es-ES" dirty="0" err="1"/>
              <a:t>qiime</a:t>
            </a:r>
            <a:r>
              <a:rPr lang="es-ES" dirty="0"/>
              <a:t> </a:t>
            </a:r>
            <a:r>
              <a:rPr lang="es-ES" dirty="0" err="1"/>
              <a:t>phylogeny</a:t>
            </a:r>
            <a:r>
              <a:rPr lang="es-ES" dirty="0"/>
              <a:t> </a:t>
            </a:r>
            <a:r>
              <a:rPr lang="es-ES" b="1" dirty="0" err="1"/>
              <a:t>raxml</a:t>
            </a:r>
            <a:r>
              <a:rPr lang="es-ES" b="1" dirty="0"/>
              <a:t> </a:t>
            </a:r>
            <a:r>
              <a:rPr lang="es-ES" dirty="0"/>
              <a:t>(no usado</a:t>
            </a:r>
            <a:r>
              <a:rPr lang="es-ES" b="1" dirty="0"/>
              <a:t>) o </a:t>
            </a:r>
            <a:r>
              <a:rPr lang="es-ES" b="1" dirty="0">
                <a:latin typeface="+mj-lt"/>
              </a:rPr>
              <a:t>IQ </a:t>
            </a:r>
            <a:r>
              <a:rPr lang="es-ES" b="1" dirty="0" err="1">
                <a:latin typeface="+mj-lt"/>
              </a:rPr>
              <a:t>tree</a:t>
            </a:r>
            <a:r>
              <a:rPr lang="es-ES" b="1" dirty="0">
                <a:latin typeface="+mj-lt"/>
              </a:rPr>
              <a:t> (utilizado)</a:t>
            </a:r>
          </a:p>
          <a:p>
            <a:endParaRPr lang="es-ES" dirty="0">
              <a:latin typeface="+mj-lt"/>
            </a:endParaRPr>
          </a:p>
        </p:txBody>
      </p:sp>
      <p:sp>
        <p:nvSpPr>
          <p:cNvPr id="10" name="Marcador de texto 9">
            <a:extLst>
              <a:ext uri="{FF2B5EF4-FFF2-40B4-BE49-F238E27FC236}">
                <a16:creationId xmlns:a16="http://schemas.microsoft.com/office/drawing/2014/main" id="{4F9282A7-01BF-4546-A204-9F388C557B9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950017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2308324"/>
          </a:xfrm>
          <a:prstGeom prst="rect">
            <a:avLst/>
          </a:prstGeom>
        </p:spPr>
        <p:txBody>
          <a:bodyPr wrap="square">
            <a:spAutoFit/>
          </a:bodyPr>
          <a:lstStyle/>
          <a:p>
            <a:r>
              <a:rPr lang="es-ES" dirty="0"/>
              <a:t>Para poder usar métricas de diversidad como </a:t>
            </a:r>
            <a:r>
              <a:rPr lang="es-ES" dirty="0" err="1"/>
              <a:t>Unifrac</a:t>
            </a:r>
            <a:r>
              <a:rPr lang="es-ES" dirty="0"/>
              <a:t>, hay que darle una raíz al árbol. Desde QIIME 2 podemos asignarla poniendo esta raíz en un punto intermedio de nuestra filogenia con el siguiente código:</a:t>
            </a:r>
          </a:p>
          <a:p>
            <a:r>
              <a:rPr lang="es-ES" dirty="0">
                <a:latin typeface="Courier" pitchFamily="2" charset="0"/>
              </a:rPr>
              <a:t> </a:t>
            </a:r>
          </a:p>
          <a:p>
            <a:r>
              <a:rPr lang="en-US" dirty="0" err="1">
                <a:latin typeface="Courier" pitchFamily="2" charset="0"/>
              </a:rPr>
              <a:t>qiime</a:t>
            </a:r>
            <a:r>
              <a:rPr lang="en-US" dirty="0">
                <a:latin typeface="Courier" pitchFamily="2" charset="0"/>
              </a:rPr>
              <a:t> phylogeny midpoint-root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-tree </a:t>
            </a:r>
            <a:r>
              <a:rPr lang="en-US" dirty="0" err="1">
                <a:latin typeface="Courier" pitchFamily="2" charset="0"/>
              </a:rPr>
              <a:t>iqt</a:t>
            </a:r>
            <a:r>
              <a:rPr lang="en-US" dirty="0">
                <a:latin typeface="Courier" pitchFamily="2" charset="0"/>
              </a:rPr>
              <a:t>-</a:t>
            </a:r>
            <a:r>
              <a:rPr lang="en-US" dirty="0" err="1">
                <a:latin typeface="Courier" pitchFamily="2" charset="0"/>
              </a:rPr>
              <a:t>nnisi</a:t>
            </a:r>
            <a:r>
              <a:rPr lang="en-US" dirty="0">
                <a:latin typeface="Courier" pitchFamily="2" charset="0"/>
              </a:rPr>
              <a:t>-bootstrap-</a:t>
            </a:r>
            <a:r>
              <a:rPr lang="en-US" dirty="0" err="1">
                <a:latin typeface="Courier" pitchFamily="2" charset="0"/>
              </a:rPr>
              <a:t>sbt</a:t>
            </a:r>
            <a:r>
              <a:rPr lang="en-US" dirty="0">
                <a:latin typeface="Courier" pitchFamily="2" charset="0"/>
              </a:rPr>
              <a:t>-</a:t>
            </a:r>
            <a:r>
              <a:rPr lang="en-US" dirty="0" err="1">
                <a:latin typeface="Courier" pitchFamily="2" charset="0"/>
              </a:rPr>
              <a:t>gtrig-tree.qza</a:t>
            </a:r>
            <a:r>
              <a:rPr lang="en-US" dirty="0">
                <a:latin typeface="Courier" pitchFamily="2" charset="0"/>
              </a:rPr>
              <a:t>\</a:t>
            </a:r>
            <a:endParaRPr lang="es-ES" dirty="0">
              <a:latin typeface="Courier" pitchFamily="2" charset="0"/>
            </a:endParaRPr>
          </a:p>
          <a:p>
            <a:r>
              <a:rPr lang="en-US" dirty="0">
                <a:latin typeface="Courier" pitchFamily="2" charset="0"/>
              </a:rPr>
              <a:t>  --o-rooted-tree rooted-</a:t>
            </a:r>
            <a:r>
              <a:rPr lang="en-US" dirty="0" err="1">
                <a:latin typeface="Courier" pitchFamily="2" charset="0"/>
              </a:rPr>
              <a:t>tee.qza</a:t>
            </a:r>
            <a:endParaRPr lang="es-ES" dirty="0">
              <a:latin typeface="Courier" pitchFamily="2" charset="0"/>
            </a:endParaRPr>
          </a:p>
          <a:p>
            <a:r>
              <a:rPr lang="en-US" dirty="0"/>
              <a:t> </a:t>
            </a:r>
            <a:endParaRPr lang="es-ES" dirty="0"/>
          </a:p>
        </p:txBody>
      </p:sp>
      <p:sp>
        <p:nvSpPr>
          <p:cNvPr id="8" name="Marcador de texto 7">
            <a:extLst>
              <a:ext uri="{FF2B5EF4-FFF2-40B4-BE49-F238E27FC236}">
                <a16:creationId xmlns:a16="http://schemas.microsoft.com/office/drawing/2014/main" id="{166B1F1F-7695-1840-A2CC-6235747C1D2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74463479"/>
      </p:ext>
    </p:extLst>
  </p:cSld>
  <p:clrMapOvr>
    <a:masterClrMapping/>
  </p:clrMapOvr>
</p:sld>
</file>

<file path=ppt/theme/theme1.xml><?xml version="1.0" encoding="utf-8"?>
<a:theme xmlns:a="http://schemas.openxmlformats.org/drawingml/2006/main" name="Caratulas">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D6AD5BDC-0BBE-BA4E-8263-E0887E4E75BB}"/>
    </a:ext>
  </a:extLst>
</a:theme>
</file>

<file path=ppt/theme/theme2.xml><?xml version="1.0" encoding="utf-8"?>
<a:theme xmlns:a="http://schemas.openxmlformats.org/drawingml/2006/main" name="Capítulo">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1F0C2304-CBCC-B64F-A294-FFB31C1B0435}"/>
    </a:ext>
  </a:extLst>
</a:theme>
</file>

<file path=ppt/theme/theme3.xml><?xml version="1.0" encoding="utf-8"?>
<a:theme xmlns:a="http://schemas.openxmlformats.org/drawingml/2006/main" name="Destacados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CB959A07-0623-4844-BF21-F38DDB541755}"/>
    </a:ext>
  </a:extLst>
</a:theme>
</file>

<file path=ppt/theme/theme4.xml><?xml version="1.0" encoding="utf-8"?>
<a:theme xmlns:a="http://schemas.openxmlformats.org/drawingml/2006/main" name="Contenido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BB69BB77-6BDA-9E44-B237-9ABF44CF2275}"/>
    </a:ext>
  </a:extLst>
</a:theme>
</file>

<file path=ppt/theme/theme5.xml><?xml version="1.0" encoding="utf-8"?>
<a:theme xmlns:a="http://schemas.openxmlformats.org/drawingml/2006/main" name="Gráficos">
  <a:themeElements>
    <a:clrScheme name="Viu gráficos">
      <a:dk1>
        <a:srgbClr val="000000"/>
      </a:dk1>
      <a:lt1>
        <a:srgbClr val="FFFFFF"/>
      </a:lt1>
      <a:dk2>
        <a:srgbClr val="CDCFCE"/>
      </a:dk2>
      <a:lt2>
        <a:srgbClr val="E54E13"/>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2044519A-EC62-8F43-A324-B8425A2A0DD8}"/>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SUMMA_PlantillaPpt_VIU_V3 TIPOS CORPORATIVAS</Template>
  <TotalTime>9661</TotalTime>
  <Words>4421</Words>
  <Application>Microsoft Macintosh PowerPoint</Application>
  <PresentationFormat>Panorámica</PresentationFormat>
  <Paragraphs>466</Paragraphs>
  <Slides>51</Slides>
  <Notes>3</Notes>
  <HiddenSlides>0</HiddenSlides>
  <MMClips>0</MMClips>
  <ScaleCrop>false</ScaleCrop>
  <HeadingPairs>
    <vt:vector size="6" baseType="variant">
      <vt:variant>
        <vt:lpstr>Fuentes usadas</vt:lpstr>
      </vt:variant>
      <vt:variant>
        <vt:i4>14</vt:i4>
      </vt:variant>
      <vt:variant>
        <vt:lpstr>Tema</vt:lpstr>
      </vt:variant>
      <vt:variant>
        <vt:i4>5</vt:i4>
      </vt:variant>
      <vt:variant>
        <vt:lpstr>Títulos de diapositiva</vt:lpstr>
      </vt:variant>
      <vt:variant>
        <vt:i4>51</vt:i4>
      </vt:variant>
    </vt:vector>
  </HeadingPairs>
  <TitlesOfParts>
    <vt:vector size="70" baseType="lpstr">
      <vt:lpstr>Apex New</vt:lpstr>
      <vt:lpstr>ApexNew-Light</vt:lpstr>
      <vt:lpstr>Arial</vt:lpstr>
      <vt:lpstr>Calibri</vt:lpstr>
      <vt:lpstr>Cambria Math</vt:lpstr>
      <vt:lpstr>Courier</vt:lpstr>
      <vt:lpstr>Courier New</vt:lpstr>
      <vt:lpstr>FS Pimlico</vt:lpstr>
      <vt:lpstr>Periodico Display</vt:lpstr>
      <vt:lpstr>Periodico Display UltraLight</vt:lpstr>
      <vt:lpstr>Roboto</vt:lpstr>
      <vt:lpstr>Times</vt:lpstr>
      <vt:lpstr>Times New Roman</vt:lpstr>
      <vt:lpstr>Visuelt Pro</vt:lpstr>
      <vt:lpstr>Caratulas</vt:lpstr>
      <vt:lpstr>Capítulo</vt:lpstr>
      <vt:lpstr>Destacados Slide</vt:lpstr>
      <vt:lpstr>Contenido Slide</vt:lpstr>
      <vt:lpstr>Gráficos</vt:lpstr>
      <vt:lpstr>Presentación de PowerPoint</vt:lpstr>
      <vt:lpstr>Presentación de PowerPoint</vt:lpstr>
      <vt:lpstr>Presentación de PowerPoint</vt:lpstr>
      <vt:lpstr>Análisis e interpretación biológica de resultados, principales herramientas de análisis bioestadístico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Milián Pascual</dc:creator>
  <cp:lastModifiedBy>Marta Sevillano González</cp:lastModifiedBy>
  <cp:revision>59</cp:revision>
  <dcterms:created xsi:type="dcterms:W3CDTF">2020-12-02T10:46:51Z</dcterms:created>
  <dcterms:modified xsi:type="dcterms:W3CDTF">2025-01-12T23:44:11Z</dcterms:modified>
</cp:coreProperties>
</file>